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y="5143500" cx="9144000"/>
  <p:notesSz cx="6858000" cy="9144000"/>
  <p:embeddedFontLst>
    <p:embeddedFont>
      <p:font typeface="Proxima Nova"/>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CD5B6BC-F44A-4C0E-862C-96BBBD2D990C}">
  <a:tblStyle styleId="{8CD5B6BC-F44A-4C0E-862C-96BBBD2D990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ProximaNova-regular.fntdata"/><Relationship Id="rId50" Type="http://schemas.openxmlformats.org/officeDocument/2006/relationships/slide" Target="slides/slide43.xml"/><Relationship Id="rId53" Type="http://schemas.openxmlformats.org/officeDocument/2006/relationships/font" Target="fonts/ProximaNova-italic.fntdata"/><Relationship Id="rId52" Type="http://schemas.openxmlformats.org/officeDocument/2006/relationships/font" Target="fonts/ProximaNova-bold.fntdata"/><Relationship Id="rId11" Type="http://schemas.openxmlformats.org/officeDocument/2006/relationships/slide" Target="slides/slide4.xml"/><Relationship Id="rId10" Type="http://schemas.openxmlformats.org/officeDocument/2006/relationships/slide" Target="slides/slide3.xml"/><Relationship Id="rId54" Type="http://schemas.openxmlformats.org/officeDocument/2006/relationships/font" Target="fonts/ProximaNova-bold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9816491995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9816491995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9816491995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9816491995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9816491995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9816491995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9816491995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9816491995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9816491995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9816491995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9816491995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9816491995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9816491995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9816491995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9816491995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9816491995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9816491995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9816491995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9816491995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9816491995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9816491995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9816491995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9816491995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9816491995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9816491995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9816491995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9816491995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9816491995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9816491995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9816491995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9816491995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9816491995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9816491995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9816491995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9816491995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9816491995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9816491995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9816491995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9816491995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9816491995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9816491995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9816491995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9816491995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9816491995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9816491995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9816491995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9816491995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9816491995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9816491995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9816491995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9816491995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9816491995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9816491995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9816491995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9816491995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9816491995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9816491995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9816491995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9816491995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9816491995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9816491995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9816491995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9816491995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9816491995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9816491995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9816491995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9816491995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9816491995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9816491995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9816491995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9816491995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9816491995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9816491995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9816491995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9816491995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9816491995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9816491995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9816491995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9816491995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9816491995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9816491995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9816491995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9816491995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9816491995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9816491995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9816491995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4.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4.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14.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5.png"/><Relationship Id="rId4" Type="http://schemas.openxmlformats.org/officeDocument/2006/relationships/image" Target="../media/image14.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5.png"/><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11" Type="http://schemas.openxmlformats.org/officeDocument/2006/relationships/hyperlink" Target="https://www.pythontutorial.net/" TargetMode="External"/><Relationship Id="rId10" Type="http://schemas.openxmlformats.org/officeDocument/2006/relationships/hyperlink" Target="https://docs.python.org/3/tutorial/index.html" TargetMode="External"/><Relationship Id="rId13" Type="http://schemas.openxmlformats.org/officeDocument/2006/relationships/hyperlink" Target="https://www.tutorialspoint.com/python/index.htm" TargetMode="External"/><Relationship Id="rId12" Type="http://schemas.openxmlformats.org/officeDocument/2006/relationships/hyperlink" Target="https://www.tutorialsteacher.com/python" TargetMode="External"/><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hyperlink" Target="https://www.python.org/downloads/" TargetMode="External"/><Relationship Id="rId4" Type="http://schemas.openxmlformats.org/officeDocument/2006/relationships/hyperlink" Target="https://youtu.be/i-MuSAwgwCU" TargetMode="External"/><Relationship Id="rId9" Type="http://schemas.openxmlformats.org/officeDocument/2006/relationships/hyperlink" Target="https://youtu.be/_uQrJ0TkZlc" TargetMode="External"/><Relationship Id="rId15" Type="http://schemas.openxmlformats.org/officeDocument/2006/relationships/hyperlink" Target="https://www.onlinegdb.com/" TargetMode="External"/><Relationship Id="rId14" Type="http://schemas.openxmlformats.org/officeDocument/2006/relationships/hyperlink" Target="https://www.w3schools.com/python/" TargetMode="External"/><Relationship Id="rId16" Type="http://schemas.openxmlformats.org/officeDocument/2006/relationships/image" Target="../media/image5.png"/><Relationship Id="rId5" Type="http://schemas.openxmlformats.org/officeDocument/2006/relationships/hyperlink" Target="https://classroom.google.com/c/NTE5NzI3NDA3NTU1/m/NjA4MjI3MDEwMTc5/details" TargetMode="External"/><Relationship Id="rId6" Type="http://schemas.openxmlformats.org/officeDocument/2006/relationships/hyperlink" Target="https://youtu.be/VC13MkENVoY" TargetMode="External"/><Relationship Id="rId7" Type="http://schemas.openxmlformats.org/officeDocument/2006/relationships/hyperlink" Target="https://youtu.be/GenKovl05YU" TargetMode="External"/><Relationship Id="rId8" Type="http://schemas.openxmlformats.org/officeDocument/2006/relationships/hyperlink" Target="https://youtu.be/riL_xn6BKD8"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5"/>
          <p:cNvSpPr txBox="1"/>
          <p:nvPr>
            <p:ph type="ctrTitle"/>
          </p:nvPr>
        </p:nvSpPr>
        <p:spPr>
          <a:xfrm>
            <a:off x="510450" y="1257300"/>
            <a:ext cx="8123100" cy="158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Logical Programming and Data Collections / COMPREHENSIVE EXAMINATION (Part 1)</a:t>
            </a:r>
            <a:endParaRPr b="1"/>
          </a:p>
        </p:txBody>
      </p:sp>
      <p:sp>
        <p:nvSpPr>
          <p:cNvPr id="105" name="Google Shape;105;p25"/>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Module 03</a:t>
            </a:r>
            <a:endParaRPr/>
          </a:p>
        </p:txBody>
      </p:sp>
      <p:pic>
        <p:nvPicPr>
          <p:cNvPr id="106" name="Google Shape;106;p25"/>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Random Module</a:t>
            </a:r>
            <a:endParaRPr b="1"/>
          </a:p>
        </p:txBody>
      </p:sp>
      <p:sp>
        <p:nvSpPr>
          <p:cNvPr id="172" name="Google Shape;172;p34"/>
          <p:cNvSpPr txBox="1"/>
          <p:nvPr>
            <p:ph idx="1" type="body"/>
          </p:nvPr>
        </p:nvSpPr>
        <p:spPr>
          <a:xfrm>
            <a:off x="311700" y="1231700"/>
            <a:ext cx="8520600" cy="344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The random module in Python provides tools for generating random data. It includes functions for creating random numbers, choosing random items from a sequence, and shuffling sequences. Here are some of the commonly used functions in the random module: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random(): Returns a random floating-point number in the range [0.0, 1.0).</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randint(a, b): Returns a random integer N such that a &lt;= N &lt;= b.</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choice(seq): Returns a randomly chosen element from a non-empty sequence.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shuffle(seq): Shuffles the elements of a sequence in place.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sample(seq, k): Returns a new list with k unique elements sampled from the sequence.</a:t>
            </a:r>
            <a:endParaRPr>
              <a:solidFill>
                <a:srgbClr val="000000"/>
              </a:solidFill>
            </a:endParaRPr>
          </a:p>
        </p:txBody>
      </p:sp>
      <p:pic>
        <p:nvPicPr>
          <p:cNvPr id="173" name="Google Shape;173;p34"/>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Ternary Operator</a:t>
            </a:r>
            <a:endParaRPr b="1"/>
          </a:p>
        </p:txBody>
      </p:sp>
      <p:sp>
        <p:nvSpPr>
          <p:cNvPr id="179" name="Google Shape;179;p35"/>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The ternary operator is a concise way to write conditional expressions in Python. It's a one-liner expression that evaluates an expression based on a condition.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Syntax: x = true_value if condition else false_value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condition: The expression that results in either True or False.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true_value: The value assigned to x if the condition is True.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false_value: The value assigned to x if the condition is False.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Nested Ternary Syntax: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x = true_value if condition1 else (true_value_2 if condition2 else false_value)</a:t>
            </a:r>
            <a:endParaRPr>
              <a:solidFill>
                <a:srgbClr val="000000"/>
              </a:solidFill>
            </a:endParaRPr>
          </a:p>
        </p:txBody>
      </p:sp>
      <p:pic>
        <p:nvPicPr>
          <p:cNvPr id="180" name="Google Shape;180;p35"/>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Simulation [09]</a:t>
            </a:r>
            <a:endParaRPr b="1"/>
          </a:p>
        </p:txBody>
      </p:sp>
      <p:sp>
        <p:nvSpPr>
          <p:cNvPr id="186" name="Google Shape;186;p36"/>
          <p:cNvSpPr txBox="1"/>
          <p:nvPr>
            <p:ph idx="1" type="body"/>
          </p:nvPr>
        </p:nvSpPr>
        <p:spPr>
          <a:xfrm>
            <a:off x="311700" y="1152475"/>
            <a:ext cx="3611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Simulation Day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SimulationDay03-09_JTB.py</a:t>
            </a:r>
            <a:endParaRPr b="1">
              <a:solidFill>
                <a:srgbClr val="000000"/>
              </a:solidFill>
            </a:endParaRPr>
          </a:p>
        </p:txBody>
      </p:sp>
      <p:pic>
        <p:nvPicPr>
          <p:cNvPr id="187" name="Google Shape;187;p36"/>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188" name="Google Shape;188;p36"/>
          <p:cNvPicPr preferRelativeResize="0"/>
          <p:nvPr/>
        </p:nvPicPr>
        <p:blipFill rotWithShape="1">
          <a:blip r:embed="rId4">
            <a:alphaModFix/>
          </a:blip>
          <a:srcRect b="0" l="0" r="0" t="0"/>
          <a:stretch/>
        </p:blipFill>
        <p:spPr>
          <a:xfrm>
            <a:off x="3986175" y="752469"/>
            <a:ext cx="4762500" cy="3762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7"/>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194" name="Google Shape;194;p37"/>
          <p:cNvPicPr preferRelativeResize="0"/>
          <p:nvPr/>
        </p:nvPicPr>
        <p:blipFill>
          <a:blip r:embed="rId4">
            <a:alphaModFix/>
          </a:blip>
          <a:stretch>
            <a:fillRect/>
          </a:stretch>
        </p:blipFill>
        <p:spPr>
          <a:xfrm>
            <a:off x="3174400" y="284326"/>
            <a:ext cx="5817200" cy="4360725"/>
          </a:xfrm>
          <a:prstGeom prst="rect">
            <a:avLst/>
          </a:prstGeom>
          <a:noFill/>
          <a:ln>
            <a:noFill/>
          </a:ln>
        </p:spPr>
      </p:pic>
      <p:sp>
        <p:nvSpPr>
          <p:cNvPr id="195" name="Google Shape;195;p37"/>
          <p:cNvSpPr txBox="1"/>
          <p:nvPr>
            <p:ph type="title"/>
          </p:nvPr>
        </p:nvSpPr>
        <p:spPr>
          <a:xfrm>
            <a:off x="350475" y="710775"/>
            <a:ext cx="3462000" cy="120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Let’s work on the problem set!!!</a:t>
            </a:r>
            <a:endParaRPr b="1"/>
          </a:p>
        </p:txBody>
      </p:sp>
      <p:sp>
        <p:nvSpPr>
          <p:cNvPr id="196" name="Google Shape;196;p37"/>
          <p:cNvSpPr txBox="1"/>
          <p:nvPr>
            <p:ph idx="1" type="body"/>
          </p:nvPr>
        </p:nvSpPr>
        <p:spPr>
          <a:xfrm>
            <a:off x="350475" y="2326200"/>
            <a:ext cx="3229200" cy="155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Problem Set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PS09_JTB.py</a:t>
            </a:r>
            <a:endParaRPr b="1">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 While Loop</a:t>
            </a:r>
            <a:endParaRPr b="1"/>
          </a:p>
        </p:txBody>
      </p:sp>
      <p:sp>
        <p:nvSpPr>
          <p:cNvPr id="202" name="Google Shape;202;p38"/>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Python uses the while and for keywords to constitute a conditional loop, by which repeated execution of a block of statements is done until the specified boolean expression is true.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python keyword while has a conditional expression followed by the : symbol to start a block with an increased indent.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This block has statements to be executed repeatedly.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Such a block is usually referred to as the body of the loop.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The body will keep executing till the condition evaluates to True.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If and when it turns out to be False, the program will exit the loop.</a:t>
            </a:r>
            <a:endParaRPr>
              <a:solidFill>
                <a:srgbClr val="000000"/>
              </a:solidFill>
            </a:endParaRPr>
          </a:p>
        </p:txBody>
      </p:sp>
      <p:pic>
        <p:nvPicPr>
          <p:cNvPr id="203" name="Google Shape;203;p38"/>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 While Loop</a:t>
            </a:r>
            <a:endParaRPr b="1"/>
          </a:p>
        </p:txBody>
      </p:sp>
      <p:sp>
        <p:nvSpPr>
          <p:cNvPr id="209" name="Google Shape;209;p39"/>
          <p:cNvSpPr txBox="1"/>
          <p:nvPr>
            <p:ph idx="1" type="body"/>
          </p:nvPr>
        </p:nvSpPr>
        <p:spPr>
          <a:xfrm>
            <a:off x="311700" y="1231700"/>
            <a:ext cx="39309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while Syntax:</a:t>
            </a:r>
            <a:endParaRPr>
              <a:solidFill>
                <a:srgbClr val="000000"/>
              </a:solidFill>
            </a:endParaRPr>
          </a:p>
          <a:p>
            <a:pPr indent="0" lvl="0" marL="0" rtl="0" algn="l">
              <a:spcBef>
                <a:spcPts val="1200"/>
              </a:spcBef>
              <a:spcAft>
                <a:spcPts val="0"/>
              </a:spcAft>
              <a:buNone/>
            </a:pPr>
            <a:r>
              <a:rPr b="1" i="1" lang="en">
                <a:solidFill>
                  <a:srgbClr val="000000"/>
                </a:solidFill>
              </a:rPr>
              <a:t>		while [boolean expression]:</a:t>
            </a:r>
            <a:endParaRPr b="1" i="1">
              <a:solidFill>
                <a:srgbClr val="000000"/>
              </a:solidFill>
            </a:endParaRPr>
          </a:p>
          <a:p>
            <a:pPr indent="0" lvl="0" marL="0" rtl="0" algn="l">
              <a:spcBef>
                <a:spcPts val="1200"/>
              </a:spcBef>
              <a:spcAft>
                <a:spcPts val="0"/>
              </a:spcAft>
              <a:buNone/>
            </a:pPr>
            <a:r>
              <a:rPr b="1" i="1" lang="en">
                <a:solidFill>
                  <a:srgbClr val="000000"/>
                </a:solidFill>
              </a:rPr>
              <a:t>			statement1</a:t>
            </a:r>
            <a:endParaRPr b="1" i="1">
              <a:solidFill>
                <a:srgbClr val="000000"/>
              </a:solidFill>
            </a:endParaRPr>
          </a:p>
          <a:p>
            <a:pPr indent="0" lvl="0" marL="0" rtl="0" algn="l">
              <a:spcBef>
                <a:spcPts val="1200"/>
              </a:spcBef>
              <a:spcAft>
                <a:spcPts val="0"/>
              </a:spcAft>
              <a:buNone/>
            </a:pPr>
            <a:r>
              <a:rPr b="1" i="1" lang="en">
                <a:solidFill>
                  <a:srgbClr val="000000"/>
                </a:solidFill>
              </a:rPr>
              <a:t>			statement2</a:t>
            </a:r>
            <a:endParaRPr b="1" i="1">
              <a:solidFill>
                <a:srgbClr val="000000"/>
              </a:solidFill>
            </a:endParaRPr>
          </a:p>
          <a:p>
            <a:pPr indent="0" lvl="0" marL="0" rtl="0" algn="l">
              <a:spcBef>
                <a:spcPts val="1200"/>
              </a:spcBef>
              <a:spcAft>
                <a:spcPts val="0"/>
              </a:spcAft>
              <a:buNone/>
            </a:pPr>
            <a:r>
              <a:rPr b="1" i="1" lang="en">
                <a:solidFill>
                  <a:srgbClr val="000000"/>
                </a:solidFill>
              </a:rPr>
              <a:t>			…..</a:t>
            </a:r>
            <a:endParaRPr b="1" i="1">
              <a:solidFill>
                <a:srgbClr val="000000"/>
              </a:solidFill>
            </a:endParaRPr>
          </a:p>
          <a:p>
            <a:pPr indent="0" lvl="0" marL="0" rtl="0" algn="l">
              <a:spcBef>
                <a:spcPts val="1200"/>
              </a:spcBef>
              <a:spcAft>
                <a:spcPts val="1200"/>
              </a:spcAft>
              <a:buNone/>
            </a:pPr>
            <a:r>
              <a:rPr b="1" i="1" lang="en">
                <a:solidFill>
                  <a:srgbClr val="000000"/>
                </a:solidFill>
              </a:rPr>
              <a:t>			statementN</a:t>
            </a:r>
            <a:endParaRPr b="1" i="1">
              <a:solidFill>
                <a:srgbClr val="000000"/>
              </a:solidFill>
            </a:endParaRPr>
          </a:p>
        </p:txBody>
      </p:sp>
      <p:pic>
        <p:nvPicPr>
          <p:cNvPr id="210" name="Google Shape;210;p39"/>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211" name="Google Shape;211;p39"/>
          <p:cNvPicPr preferRelativeResize="0"/>
          <p:nvPr/>
        </p:nvPicPr>
        <p:blipFill>
          <a:blip r:embed="rId4">
            <a:alphaModFix/>
          </a:blip>
          <a:stretch>
            <a:fillRect/>
          </a:stretch>
        </p:blipFill>
        <p:spPr>
          <a:xfrm>
            <a:off x="4395000" y="1170125"/>
            <a:ext cx="4596600" cy="334553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Exit from the While Loop</a:t>
            </a:r>
            <a:endParaRPr b="1"/>
          </a:p>
        </p:txBody>
      </p:sp>
      <p:sp>
        <p:nvSpPr>
          <p:cNvPr id="217" name="Google Shape;217;p40"/>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Use the break keyword to exit the while loop at some condition.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Use the if condition to determine when to exit from the while loop.</a:t>
            </a:r>
            <a:endParaRPr>
              <a:solidFill>
                <a:srgbClr val="000000"/>
              </a:solidFill>
            </a:endParaRPr>
          </a:p>
        </p:txBody>
      </p:sp>
      <p:pic>
        <p:nvPicPr>
          <p:cNvPr id="218" name="Google Shape;218;p40"/>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Continue Next Iteration and Range Method</a:t>
            </a:r>
            <a:endParaRPr b="1"/>
          </a:p>
        </p:txBody>
      </p:sp>
      <p:sp>
        <p:nvSpPr>
          <p:cNvPr id="224" name="Google Shape;224;p41"/>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Use the continue keyword to start the next iteration and skip the statements after the continue statement on some conditions.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range() function is used to generate a sequence of numbers. It produces a range object representing an immutable sequence of numbers. The range() function has multiple ways to be used, but the primary usage is: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range(stop): Generates a sequence from 0 up to stop - 1.</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range(start, stop): Generates a sequence from start up to stop - 1.</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range(start, stop, step): Generates a sequence from start up to stop - 1, with an increment defined by the step.</a:t>
            </a:r>
            <a:endParaRPr>
              <a:solidFill>
                <a:srgbClr val="000000"/>
              </a:solidFill>
            </a:endParaRPr>
          </a:p>
        </p:txBody>
      </p:sp>
      <p:pic>
        <p:nvPicPr>
          <p:cNvPr id="225" name="Google Shape;225;p41"/>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While Loop with else Block</a:t>
            </a:r>
            <a:endParaRPr b="1"/>
          </a:p>
        </p:txBody>
      </p:sp>
      <p:sp>
        <p:nvSpPr>
          <p:cNvPr id="231" name="Google Shape;231;p42"/>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The else block can follow the while loop.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else block will be executed when the boolean expression of the while loop evaluates to False.</a:t>
            </a:r>
            <a:endParaRPr>
              <a:solidFill>
                <a:srgbClr val="000000"/>
              </a:solidFill>
            </a:endParaRPr>
          </a:p>
        </p:txBody>
      </p:sp>
      <p:pic>
        <p:nvPicPr>
          <p:cNvPr id="232" name="Google Shape;232;p42"/>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Simulation [10]</a:t>
            </a:r>
            <a:endParaRPr b="1"/>
          </a:p>
        </p:txBody>
      </p:sp>
      <p:sp>
        <p:nvSpPr>
          <p:cNvPr id="238" name="Google Shape;238;p43"/>
          <p:cNvSpPr txBox="1"/>
          <p:nvPr>
            <p:ph idx="1" type="body"/>
          </p:nvPr>
        </p:nvSpPr>
        <p:spPr>
          <a:xfrm>
            <a:off x="311700" y="1152475"/>
            <a:ext cx="3611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Simulation Day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SimulationDay03-10_JTB.py</a:t>
            </a:r>
            <a:endParaRPr b="1">
              <a:solidFill>
                <a:srgbClr val="000000"/>
              </a:solidFill>
            </a:endParaRPr>
          </a:p>
        </p:txBody>
      </p:sp>
      <p:pic>
        <p:nvPicPr>
          <p:cNvPr id="239" name="Google Shape;239;p43"/>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240" name="Google Shape;240;p43"/>
          <p:cNvPicPr preferRelativeResize="0"/>
          <p:nvPr/>
        </p:nvPicPr>
        <p:blipFill rotWithShape="1">
          <a:blip r:embed="rId4">
            <a:alphaModFix/>
          </a:blip>
          <a:srcRect b="0" l="0" r="0" t="0"/>
          <a:stretch/>
        </p:blipFill>
        <p:spPr>
          <a:xfrm>
            <a:off x="3986175" y="752469"/>
            <a:ext cx="4762500" cy="3762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Outline</a:t>
            </a:r>
            <a:endParaRPr b="1"/>
          </a:p>
        </p:txBody>
      </p:sp>
      <p:sp>
        <p:nvSpPr>
          <p:cNvPr id="112" name="Google Shape;11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Selection with Python If</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Iteration with While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Collection with List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Python Tuple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Comprehensive Examination (Part 01)</a:t>
            </a:r>
            <a:endParaRPr>
              <a:solidFill>
                <a:srgbClr val="000000"/>
              </a:solidFill>
            </a:endParaRPr>
          </a:p>
          <a:p>
            <a:pPr indent="0" lvl="0" marL="457200" rtl="0" algn="l">
              <a:spcBef>
                <a:spcPts val="1200"/>
              </a:spcBef>
              <a:spcAft>
                <a:spcPts val="1200"/>
              </a:spcAft>
              <a:buNone/>
            </a:pPr>
            <a:r>
              <a:t/>
            </a:r>
            <a:endParaRPr>
              <a:solidFill>
                <a:srgbClr val="000000"/>
              </a:solidFill>
            </a:endParaRPr>
          </a:p>
        </p:txBody>
      </p:sp>
      <p:pic>
        <p:nvPicPr>
          <p:cNvPr id="113" name="Google Shape;113;p26"/>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114" name="Google Shape;114;p26"/>
          <p:cNvPicPr preferRelativeResize="0"/>
          <p:nvPr/>
        </p:nvPicPr>
        <p:blipFill>
          <a:blip r:embed="rId4">
            <a:alphaModFix/>
          </a:blip>
          <a:stretch>
            <a:fillRect/>
          </a:stretch>
        </p:blipFill>
        <p:spPr>
          <a:xfrm>
            <a:off x="6196575" y="1346088"/>
            <a:ext cx="2528125" cy="3098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44"/>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246" name="Google Shape;246;p44"/>
          <p:cNvPicPr preferRelativeResize="0"/>
          <p:nvPr/>
        </p:nvPicPr>
        <p:blipFill>
          <a:blip r:embed="rId4">
            <a:alphaModFix/>
          </a:blip>
          <a:stretch>
            <a:fillRect/>
          </a:stretch>
        </p:blipFill>
        <p:spPr>
          <a:xfrm>
            <a:off x="3174400" y="284326"/>
            <a:ext cx="5817200" cy="4360725"/>
          </a:xfrm>
          <a:prstGeom prst="rect">
            <a:avLst/>
          </a:prstGeom>
          <a:noFill/>
          <a:ln>
            <a:noFill/>
          </a:ln>
        </p:spPr>
      </p:pic>
      <p:sp>
        <p:nvSpPr>
          <p:cNvPr id="247" name="Google Shape;247;p44"/>
          <p:cNvSpPr txBox="1"/>
          <p:nvPr>
            <p:ph type="title"/>
          </p:nvPr>
        </p:nvSpPr>
        <p:spPr>
          <a:xfrm>
            <a:off x="350475" y="710775"/>
            <a:ext cx="3462000" cy="120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Let’s work on the problem set!!!</a:t>
            </a:r>
            <a:endParaRPr b="1"/>
          </a:p>
        </p:txBody>
      </p:sp>
      <p:sp>
        <p:nvSpPr>
          <p:cNvPr id="248" name="Google Shape;248;p44"/>
          <p:cNvSpPr txBox="1"/>
          <p:nvPr>
            <p:ph idx="1" type="body"/>
          </p:nvPr>
        </p:nvSpPr>
        <p:spPr>
          <a:xfrm>
            <a:off x="350475" y="2326200"/>
            <a:ext cx="3229200" cy="155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Problem Set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PS10_JTB.py</a:t>
            </a:r>
            <a:endParaRPr b="1">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 List</a:t>
            </a:r>
            <a:endParaRPr b="1"/>
          </a:p>
        </p:txBody>
      </p:sp>
      <p:sp>
        <p:nvSpPr>
          <p:cNvPr id="254" name="Google Shape;254;p45"/>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In Python, the list is a mutable sequence type.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 list object contains one or more items of different data types in the square brackets [] separated by a comma.</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 list can contain unlimited data depending upon the limitation of your computer's memory.</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List items can be accessed using a zero-based index in the square brackets []. </a:t>
            </a:r>
            <a:endParaRPr>
              <a:solidFill>
                <a:srgbClr val="000000"/>
              </a:solidFill>
            </a:endParaRPr>
          </a:p>
        </p:txBody>
      </p:sp>
      <p:pic>
        <p:nvPicPr>
          <p:cNvPr id="255" name="Google Shape;255;p45"/>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 List</a:t>
            </a:r>
            <a:endParaRPr b="1"/>
          </a:p>
        </p:txBody>
      </p:sp>
      <p:sp>
        <p:nvSpPr>
          <p:cNvPr id="261" name="Google Shape;261;p46"/>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Indexes start from zero and increment by one for each item.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Accessing an item using a large index than the list's total items would result in IndexError.</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 list can contain multiple inner lists as items that can be accessed using indexes.</a:t>
            </a:r>
            <a:endParaRPr>
              <a:solidFill>
                <a:srgbClr val="000000"/>
              </a:solidFill>
            </a:endParaRPr>
          </a:p>
        </p:txBody>
      </p:sp>
      <p:pic>
        <p:nvPicPr>
          <p:cNvPr id="262" name="Google Shape;262;p46"/>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 List</a:t>
            </a:r>
            <a:endParaRPr b="1"/>
          </a:p>
        </p:txBody>
      </p:sp>
      <p:sp>
        <p:nvSpPr>
          <p:cNvPr id="268" name="Google Shape;268;p47"/>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All the list objects are the objects of the list class in Python.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Use the list() constructor to convert from other sequence types such as tuple, set, dictionary, string to list.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 list items can be iterate using the for loop.</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list is mutable.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You can add new items in the list using the append() or insert() methods, and update items using indexes.</a:t>
            </a:r>
            <a:endParaRPr>
              <a:solidFill>
                <a:srgbClr val="000000"/>
              </a:solidFill>
            </a:endParaRPr>
          </a:p>
        </p:txBody>
      </p:sp>
      <p:pic>
        <p:nvPicPr>
          <p:cNvPr id="269" name="Google Shape;269;p47"/>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 List</a:t>
            </a:r>
            <a:endParaRPr b="1"/>
          </a:p>
        </p:txBody>
      </p:sp>
      <p:sp>
        <p:nvSpPr>
          <p:cNvPr id="275" name="Google Shape;275;p48"/>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Use the remove(), pop() methods, or del keyword to delete the list item or the whole list.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Like the string, the list is also a sequence.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Hence, the operators used with strings are also available for use with the list (and tuple also).</a:t>
            </a:r>
            <a:endParaRPr>
              <a:solidFill>
                <a:srgbClr val="000000"/>
              </a:solidFill>
            </a:endParaRPr>
          </a:p>
        </p:txBody>
      </p:sp>
      <p:pic>
        <p:nvPicPr>
          <p:cNvPr id="276" name="Google Shape;276;p48"/>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9"/>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List Operators</a:t>
            </a:r>
            <a:endParaRPr b="1"/>
          </a:p>
        </p:txBody>
      </p:sp>
      <p:pic>
        <p:nvPicPr>
          <p:cNvPr id="282" name="Google Shape;282;p49"/>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283" name="Google Shape;283;p49"/>
          <p:cNvGraphicFramePr/>
          <p:nvPr/>
        </p:nvGraphicFramePr>
        <p:xfrm>
          <a:off x="476000" y="1040775"/>
          <a:ext cx="3000000" cy="3000000"/>
        </p:xfrm>
        <a:graphic>
          <a:graphicData uri="http://schemas.openxmlformats.org/drawingml/2006/table">
            <a:tbl>
              <a:tblPr>
                <a:noFill/>
                <a:tableStyleId>{8CD5B6BC-F44A-4C0E-862C-96BBBD2D990C}</a:tableStyleId>
              </a:tblPr>
              <a:tblGrid>
                <a:gridCol w="4069900"/>
                <a:gridCol w="4069900"/>
              </a:tblGrid>
              <a:tr h="452775">
                <a:tc>
                  <a:txBody>
                    <a:bodyPr/>
                    <a:lstStyle/>
                    <a:p>
                      <a:pPr indent="0" lvl="0" marL="0" rtl="0" algn="ctr">
                        <a:spcBef>
                          <a:spcPts val="0"/>
                        </a:spcBef>
                        <a:spcAft>
                          <a:spcPts val="0"/>
                        </a:spcAft>
                        <a:buNone/>
                      </a:pPr>
                      <a:r>
                        <a:rPr b="1" lang="en"/>
                        <a:t>Operator</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Example in Python Shell</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00825">
                <a:tc>
                  <a:txBody>
                    <a:bodyPr/>
                    <a:lstStyle/>
                    <a:p>
                      <a:pPr indent="0" lvl="0" marL="0" rtl="0" algn="l">
                        <a:spcBef>
                          <a:spcPts val="0"/>
                        </a:spcBef>
                        <a:spcAft>
                          <a:spcPts val="0"/>
                        </a:spcAft>
                        <a:buNone/>
                      </a:pPr>
                      <a:r>
                        <a:rPr lang="en" sz="1200"/>
                        <a:t>The + operator returns a list containing all the elements of the first and the second list.</a:t>
                      </a:r>
                      <a:endParaRPr sz="12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200"/>
                        <a:t>&gt;&gt;&gt; L1=[1,2,3]</a:t>
                      </a:r>
                      <a:endParaRPr sz="1200"/>
                    </a:p>
                    <a:p>
                      <a:pPr indent="0" lvl="0" marL="0" rtl="0" algn="l">
                        <a:spcBef>
                          <a:spcPts val="0"/>
                        </a:spcBef>
                        <a:spcAft>
                          <a:spcPts val="0"/>
                        </a:spcAft>
                        <a:buNone/>
                      </a:pPr>
                      <a:r>
                        <a:rPr lang="en" sz="1200"/>
                        <a:t>&gt;&gt;&gt; L2=[4,5,6]</a:t>
                      </a:r>
                      <a:endParaRPr sz="1200"/>
                    </a:p>
                    <a:p>
                      <a:pPr indent="0" lvl="0" marL="0" rtl="0" algn="l">
                        <a:spcBef>
                          <a:spcPts val="0"/>
                        </a:spcBef>
                        <a:spcAft>
                          <a:spcPts val="0"/>
                        </a:spcAft>
                        <a:buNone/>
                      </a:pPr>
                      <a:r>
                        <a:rPr lang="en" sz="1200"/>
                        <a:t>&gt;&gt;&gt; L1+L2     </a:t>
                      </a:r>
                      <a:endParaRPr sz="1200"/>
                    </a:p>
                    <a:p>
                      <a:pPr indent="0" lvl="0" marL="0" rtl="0" algn="l">
                        <a:spcBef>
                          <a:spcPts val="0"/>
                        </a:spcBef>
                        <a:spcAft>
                          <a:spcPts val="0"/>
                        </a:spcAft>
                        <a:buNone/>
                      </a:pPr>
                      <a:r>
                        <a:rPr lang="en" sz="1200"/>
                        <a:t>[1, 2, 3, 4, 5, 6]</a:t>
                      </a:r>
                      <a:endParaRPr sz="1200"/>
                    </a:p>
                  </a:txBody>
                  <a:tcPr marT="91425" marB="91425" marR="91425" marL="91425">
                    <a:lnT cap="flat" cmpd="sng" w="9525">
                      <a:solidFill>
                        <a:srgbClr val="9E9E9E"/>
                      </a:solidFill>
                      <a:prstDash val="solid"/>
                      <a:round/>
                      <a:headEnd len="sm" w="sm" type="none"/>
                      <a:tailEnd len="sm" w="sm" type="none"/>
                    </a:lnT>
                  </a:tcPr>
                </a:tc>
              </a:tr>
              <a:tr h="700825">
                <a:tc>
                  <a:txBody>
                    <a:bodyPr/>
                    <a:lstStyle/>
                    <a:p>
                      <a:pPr indent="0" lvl="0" marL="0" rtl="0" algn="l">
                        <a:spcBef>
                          <a:spcPts val="0"/>
                        </a:spcBef>
                        <a:spcAft>
                          <a:spcPts val="0"/>
                        </a:spcAft>
                        <a:buNone/>
                      </a:pPr>
                      <a:r>
                        <a:rPr lang="en" sz="1200"/>
                        <a:t>The * operator concatenates multiple copies of the same list.</a:t>
                      </a:r>
                      <a:endParaRPr sz="1200"/>
                    </a:p>
                  </a:txBody>
                  <a:tcPr marT="91425" marB="91425" marR="91425" marL="91425"/>
                </a:tc>
                <a:tc>
                  <a:txBody>
                    <a:bodyPr/>
                    <a:lstStyle/>
                    <a:p>
                      <a:pPr indent="0" lvl="0" marL="0" rtl="0" algn="l">
                        <a:spcBef>
                          <a:spcPts val="0"/>
                        </a:spcBef>
                        <a:spcAft>
                          <a:spcPts val="0"/>
                        </a:spcAft>
                        <a:buNone/>
                      </a:pPr>
                      <a:r>
                        <a:rPr lang="en" sz="1200"/>
                        <a:t>&gt;&gt;&gt; L1=[1,2,3]</a:t>
                      </a:r>
                      <a:endParaRPr sz="1200"/>
                    </a:p>
                    <a:p>
                      <a:pPr indent="0" lvl="0" marL="0" rtl="0" algn="l">
                        <a:spcBef>
                          <a:spcPts val="0"/>
                        </a:spcBef>
                        <a:spcAft>
                          <a:spcPts val="0"/>
                        </a:spcAft>
                        <a:buNone/>
                      </a:pPr>
                      <a:r>
                        <a:rPr lang="en" sz="1200"/>
                        <a:t>&gt;&gt;&gt; L1*3</a:t>
                      </a:r>
                      <a:endParaRPr sz="1200"/>
                    </a:p>
                    <a:p>
                      <a:pPr indent="0" lvl="0" marL="0" rtl="0" algn="l">
                        <a:spcBef>
                          <a:spcPts val="0"/>
                        </a:spcBef>
                        <a:spcAft>
                          <a:spcPts val="0"/>
                        </a:spcAft>
                        <a:buNone/>
                      </a:pPr>
                      <a:r>
                        <a:rPr lang="en" sz="1200"/>
                        <a:t>[1, 2, 3, 1, 2, 3, 1, 2, 3]</a:t>
                      </a:r>
                      <a:endParaRPr sz="1200"/>
                    </a:p>
                  </a:txBody>
                  <a:tcPr marT="91425" marB="91425" marR="91425" marL="91425"/>
                </a:tc>
              </a:tr>
              <a:tr h="700825">
                <a:tc>
                  <a:txBody>
                    <a:bodyPr/>
                    <a:lstStyle/>
                    <a:p>
                      <a:pPr indent="0" lvl="0" marL="0" rtl="0" algn="l">
                        <a:spcBef>
                          <a:spcPts val="0"/>
                        </a:spcBef>
                        <a:spcAft>
                          <a:spcPts val="0"/>
                        </a:spcAft>
                        <a:buNone/>
                      </a:pPr>
                      <a:r>
                        <a:rPr lang="en" sz="1200"/>
                        <a:t>The slice operator [] returns the item at the given index. A negative index counts the position from the right side.</a:t>
                      </a:r>
                      <a:endParaRPr sz="1200"/>
                    </a:p>
                  </a:txBody>
                  <a:tcPr marT="91425" marB="91425" marR="91425" marL="91425"/>
                </a:tc>
                <a:tc>
                  <a:txBody>
                    <a:bodyPr/>
                    <a:lstStyle/>
                    <a:p>
                      <a:pPr indent="0" lvl="0" marL="0" rtl="0" algn="l">
                        <a:spcBef>
                          <a:spcPts val="0"/>
                        </a:spcBef>
                        <a:spcAft>
                          <a:spcPts val="0"/>
                        </a:spcAft>
                        <a:buNone/>
                      </a:pPr>
                      <a:r>
                        <a:rPr lang="en" sz="1200"/>
                        <a:t>&gt;&gt;&gt; L1=[1, 2, 3]</a:t>
                      </a:r>
                      <a:endParaRPr sz="1200"/>
                    </a:p>
                    <a:p>
                      <a:pPr indent="0" lvl="0" marL="0" rtl="0" algn="l">
                        <a:spcBef>
                          <a:spcPts val="0"/>
                        </a:spcBef>
                        <a:spcAft>
                          <a:spcPts val="0"/>
                        </a:spcAft>
                        <a:buNone/>
                      </a:pPr>
                      <a:r>
                        <a:rPr lang="en" sz="1200"/>
                        <a:t>&gt;&gt;&gt; L1[0] </a:t>
                      </a:r>
                      <a:endParaRPr sz="1200"/>
                    </a:p>
                    <a:p>
                      <a:pPr indent="0" lvl="0" marL="0" rtl="0" algn="l">
                        <a:spcBef>
                          <a:spcPts val="0"/>
                        </a:spcBef>
                        <a:spcAft>
                          <a:spcPts val="0"/>
                        </a:spcAft>
                        <a:buNone/>
                      </a:pPr>
                      <a:r>
                        <a:rPr lang="en" sz="1200"/>
                        <a:t>1                  </a:t>
                      </a:r>
                      <a:endParaRPr sz="1200"/>
                    </a:p>
                    <a:p>
                      <a:pPr indent="0" lvl="0" marL="0" rtl="0" algn="l">
                        <a:spcBef>
                          <a:spcPts val="0"/>
                        </a:spcBef>
                        <a:spcAft>
                          <a:spcPts val="0"/>
                        </a:spcAft>
                        <a:buNone/>
                      </a:pPr>
                      <a:r>
                        <a:rPr lang="en" sz="1200"/>
                        <a:t>&gt;&gt;&gt; L1[-3]</a:t>
                      </a:r>
                      <a:endParaRPr sz="1200"/>
                    </a:p>
                    <a:p>
                      <a:pPr indent="0" lvl="0" marL="0" rtl="0" algn="l">
                        <a:spcBef>
                          <a:spcPts val="0"/>
                        </a:spcBef>
                        <a:spcAft>
                          <a:spcPts val="0"/>
                        </a:spcAft>
                        <a:buNone/>
                      </a:pPr>
                      <a:r>
                        <a:rPr lang="en" sz="1200"/>
                        <a:t>1</a:t>
                      </a:r>
                      <a:endParaRPr sz="1200"/>
                    </a:p>
                    <a:p>
                      <a:pPr indent="0" lvl="0" marL="0" rtl="0" algn="l">
                        <a:spcBef>
                          <a:spcPts val="0"/>
                        </a:spcBef>
                        <a:spcAft>
                          <a:spcPts val="0"/>
                        </a:spcAft>
                        <a:buNone/>
                      </a:pPr>
                      <a:r>
                        <a:rPr lang="en" sz="1200"/>
                        <a:t>&gt;&gt;&gt; L1[1] </a:t>
                      </a:r>
                      <a:endParaRPr sz="1200"/>
                    </a:p>
                    <a:p>
                      <a:pPr indent="0" lvl="0" marL="0" rtl="0" algn="l">
                        <a:spcBef>
                          <a:spcPts val="0"/>
                        </a:spcBef>
                        <a:spcAft>
                          <a:spcPts val="0"/>
                        </a:spcAft>
                        <a:buNone/>
                      </a:pPr>
                      <a:r>
                        <a:rPr lang="en" sz="1200"/>
                        <a:t>2</a:t>
                      </a:r>
                      <a:endParaRPr sz="1200"/>
                    </a:p>
                  </a:txBody>
                  <a:tcPr marT="91425" marB="91425" marR="91425" marL="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0"/>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List Operators</a:t>
            </a:r>
            <a:endParaRPr b="1"/>
          </a:p>
        </p:txBody>
      </p:sp>
      <p:pic>
        <p:nvPicPr>
          <p:cNvPr id="289" name="Google Shape;289;p50"/>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290" name="Google Shape;290;p50"/>
          <p:cNvGraphicFramePr/>
          <p:nvPr/>
        </p:nvGraphicFramePr>
        <p:xfrm>
          <a:off x="476000" y="1040775"/>
          <a:ext cx="3000000" cy="3000000"/>
        </p:xfrm>
        <a:graphic>
          <a:graphicData uri="http://schemas.openxmlformats.org/drawingml/2006/table">
            <a:tbl>
              <a:tblPr>
                <a:noFill/>
                <a:tableStyleId>{8CD5B6BC-F44A-4C0E-862C-96BBBD2D990C}</a:tableStyleId>
              </a:tblPr>
              <a:tblGrid>
                <a:gridCol w="4069900"/>
                <a:gridCol w="4069900"/>
              </a:tblGrid>
              <a:tr h="452775">
                <a:tc>
                  <a:txBody>
                    <a:bodyPr/>
                    <a:lstStyle/>
                    <a:p>
                      <a:pPr indent="0" lvl="0" marL="0" rtl="0" algn="ctr">
                        <a:spcBef>
                          <a:spcPts val="0"/>
                        </a:spcBef>
                        <a:spcAft>
                          <a:spcPts val="0"/>
                        </a:spcAft>
                        <a:buNone/>
                      </a:pPr>
                      <a:r>
                        <a:rPr b="1" lang="en"/>
                        <a:t>Operator</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Example in Python Shell</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00825">
                <a:tc>
                  <a:txBody>
                    <a:bodyPr/>
                    <a:lstStyle/>
                    <a:p>
                      <a:pPr indent="0" lvl="0" marL="0" rtl="0" algn="l">
                        <a:spcBef>
                          <a:spcPts val="0"/>
                        </a:spcBef>
                        <a:spcAft>
                          <a:spcPts val="0"/>
                        </a:spcAft>
                        <a:buNone/>
                      </a:pPr>
                      <a:r>
                        <a:rPr lang="en" sz="1200"/>
                        <a:t>The range slice operator [FromIndex : Until Index - 1] fetches items in the range specified by the two index operands separated by : symbol.</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If the first operand is omitted, the range starts from the index 0. If the second operand is omitted, the range goes up to the end of the list.</a:t>
                      </a:r>
                      <a:endParaRPr sz="12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200"/>
                        <a:t>&gt;&gt;&gt; L1=[1, 2, 3, 4, 5, 6]</a:t>
                      </a:r>
                      <a:endParaRPr sz="1200"/>
                    </a:p>
                    <a:p>
                      <a:pPr indent="0" lvl="0" marL="0" rtl="0" algn="l">
                        <a:spcBef>
                          <a:spcPts val="0"/>
                        </a:spcBef>
                        <a:spcAft>
                          <a:spcPts val="0"/>
                        </a:spcAft>
                        <a:buNone/>
                      </a:pPr>
                      <a:r>
                        <a:rPr lang="en" sz="1200"/>
                        <a:t>&gt;&gt;&gt; L1[1:]</a:t>
                      </a:r>
                      <a:endParaRPr sz="1200"/>
                    </a:p>
                    <a:p>
                      <a:pPr indent="0" lvl="0" marL="0" rtl="0" algn="l">
                        <a:spcBef>
                          <a:spcPts val="0"/>
                        </a:spcBef>
                        <a:spcAft>
                          <a:spcPts val="0"/>
                        </a:spcAft>
                        <a:buNone/>
                      </a:pPr>
                      <a:r>
                        <a:rPr lang="en" sz="1200"/>
                        <a:t>[2, 3, 4, 5, 6]</a:t>
                      </a:r>
                      <a:endParaRPr sz="1200"/>
                    </a:p>
                    <a:p>
                      <a:pPr indent="0" lvl="0" marL="0" rtl="0" algn="l">
                        <a:spcBef>
                          <a:spcPts val="0"/>
                        </a:spcBef>
                        <a:spcAft>
                          <a:spcPts val="0"/>
                        </a:spcAft>
                        <a:buNone/>
                      </a:pPr>
                      <a:r>
                        <a:rPr lang="en" sz="1200"/>
                        <a:t>&gt;&gt;&gt; L1[:3]</a:t>
                      </a:r>
                      <a:endParaRPr sz="1200"/>
                    </a:p>
                    <a:p>
                      <a:pPr indent="0" lvl="0" marL="0" rtl="0" algn="l">
                        <a:spcBef>
                          <a:spcPts val="0"/>
                        </a:spcBef>
                        <a:spcAft>
                          <a:spcPts val="0"/>
                        </a:spcAft>
                        <a:buNone/>
                      </a:pPr>
                      <a:r>
                        <a:rPr lang="en" sz="1200"/>
                        <a:t>[1, 2, 3]</a:t>
                      </a:r>
                      <a:endParaRPr sz="1200"/>
                    </a:p>
                    <a:p>
                      <a:pPr indent="0" lvl="0" marL="0" rtl="0" algn="l">
                        <a:spcBef>
                          <a:spcPts val="0"/>
                        </a:spcBef>
                        <a:spcAft>
                          <a:spcPts val="0"/>
                        </a:spcAft>
                        <a:buNone/>
                      </a:pPr>
                      <a:r>
                        <a:rPr lang="en" sz="1200"/>
                        <a:t>&gt;&gt;&gt; L1[1:4]</a:t>
                      </a:r>
                      <a:endParaRPr sz="1200"/>
                    </a:p>
                    <a:p>
                      <a:pPr indent="0" lvl="0" marL="0" rtl="0" algn="l">
                        <a:spcBef>
                          <a:spcPts val="0"/>
                        </a:spcBef>
                        <a:spcAft>
                          <a:spcPts val="0"/>
                        </a:spcAft>
                        <a:buNone/>
                      </a:pPr>
                      <a:r>
                        <a:rPr lang="en" sz="1200"/>
                        <a:t>[2, 3, 4]           </a:t>
                      </a:r>
                      <a:endParaRPr sz="1200"/>
                    </a:p>
                    <a:p>
                      <a:pPr indent="0" lvl="0" marL="0" rtl="0" algn="l">
                        <a:spcBef>
                          <a:spcPts val="0"/>
                        </a:spcBef>
                        <a:spcAft>
                          <a:spcPts val="0"/>
                        </a:spcAft>
                        <a:buNone/>
                      </a:pPr>
                      <a:r>
                        <a:rPr lang="en" sz="1200"/>
                        <a:t>&gt;&gt;&gt; L1[3:] </a:t>
                      </a:r>
                      <a:endParaRPr sz="1200"/>
                    </a:p>
                    <a:p>
                      <a:pPr indent="0" lvl="0" marL="0" rtl="0" algn="l">
                        <a:spcBef>
                          <a:spcPts val="0"/>
                        </a:spcBef>
                        <a:spcAft>
                          <a:spcPts val="0"/>
                        </a:spcAft>
                        <a:buNone/>
                      </a:pPr>
                      <a:r>
                        <a:rPr lang="en" sz="1200"/>
                        <a:t>[4, 5, 6]</a:t>
                      </a:r>
                      <a:endParaRPr sz="1200"/>
                    </a:p>
                    <a:p>
                      <a:pPr indent="0" lvl="0" marL="0" rtl="0" algn="l">
                        <a:spcBef>
                          <a:spcPts val="0"/>
                        </a:spcBef>
                        <a:spcAft>
                          <a:spcPts val="0"/>
                        </a:spcAft>
                        <a:buNone/>
                      </a:pPr>
                      <a:r>
                        <a:rPr lang="en" sz="1200"/>
                        <a:t>&gt;&gt;&gt; L1[:3]</a:t>
                      </a:r>
                      <a:endParaRPr sz="1200"/>
                    </a:p>
                    <a:p>
                      <a:pPr indent="0" lvl="0" marL="0" rtl="0" algn="l">
                        <a:spcBef>
                          <a:spcPts val="0"/>
                        </a:spcBef>
                        <a:spcAft>
                          <a:spcPts val="0"/>
                        </a:spcAft>
                        <a:buNone/>
                      </a:pPr>
                      <a:r>
                        <a:rPr lang="en" sz="1200"/>
                        <a:t>[1, 2, 3]</a:t>
                      </a:r>
                      <a:endParaRPr sz="1200"/>
                    </a:p>
                    <a:p>
                      <a:pPr indent="0" lvl="0" marL="0" rtl="0" algn="l">
                        <a:spcBef>
                          <a:spcPts val="0"/>
                        </a:spcBef>
                        <a:spcAft>
                          <a:spcPts val="0"/>
                        </a:spcAft>
                        <a:buNone/>
                      </a:pPr>
                      <a:r>
                        <a:rPr lang="en" sz="1200"/>
                        <a:t>&gt;&gt;&gt; L1[-5:-3]</a:t>
                      </a:r>
                      <a:endParaRPr sz="1200"/>
                    </a:p>
                    <a:p>
                      <a:pPr indent="0" lvl="0" marL="0" rtl="0" algn="l">
                        <a:spcBef>
                          <a:spcPts val="0"/>
                        </a:spcBef>
                        <a:spcAft>
                          <a:spcPts val="0"/>
                        </a:spcAft>
                        <a:buNone/>
                      </a:pPr>
                      <a:r>
                        <a:rPr lang="en" sz="1200"/>
                        <a:t>[2, 3]</a:t>
                      </a:r>
                      <a:endParaRPr sz="1200"/>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1"/>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List Operators</a:t>
            </a:r>
            <a:endParaRPr b="1"/>
          </a:p>
        </p:txBody>
      </p:sp>
      <p:pic>
        <p:nvPicPr>
          <p:cNvPr id="296" name="Google Shape;296;p51"/>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297" name="Google Shape;297;p51"/>
          <p:cNvGraphicFramePr/>
          <p:nvPr/>
        </p:nvGraphicFramePr>
        <p:xfrm>
          <a:off x="476000" y="1040775"/>
          <a:ext cx="3000000" cy="3000000"/>
        </p:xfrm>
        <a:graphic>
          <a:graphicData uri="http://schemas.openxmlformats.org/drawingml/2006/table">
            <a:tbl>
              <a:tblPr>
                <a:noFill/>
                <a:tableStyleId>{8CD5B6BC-F44A-4C0E-862C-96BBBD2D990C}</a:tableStyleId>
              </a:tblPr>
              <a:tblGrid>
                <a:gridCol w="4069900"/>
                <a:gridCol w="4069900"/>
              </a:tblGrid>
              <a:tr h="452775">
                <a:tc>
                  <a:txBody>
                    <a:bodyPr/>
                    <a:lstStyle/>
                    <a:p>
                      <a:pPr indent="0" lvl="0" marL="0" rtl="0" algn="ctr">
                        <a:spcBef>
                          <a:spcPts val="0"/>
                        </a:spcBef>
                        <a:spcAft>
                          <a:spcPts val="0"/>
                        </a:spcAft>
                        <a:buNone/>
                      </a:pPr>
                      <a:r>
                        <a:rPr b="1" lang="en"/>
                        <a:t>Operator</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Example in Python Shell</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00825">
                <a:tc>
                  <a:txBody>
                    <a:bodyPr/>
                    <a:lstStyle/>
                    <a:p>
                      <a:pPr indent="0" lvl="0" marL="0" rtl="0" algn="l">
                        <a:spcBef>
                          <a:spcPts val="0"/>
                        </a:spcBef>
                        <a:spcAft>
                          <a:spcPts val="0"/>
                        </a:spcAft>
                        <a:buNone/>
                      </a:pPr>
                      <a:r>
                        <a:rPr lang="en" sz="1200"/>
                        <a:t>The in operator returns true if an item exists in the given list.</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&gt;&gt;&gt; L1=[1, 2, 3, 4, 5, 6]</a:t>
                      </a:r>
                      <a:endParaRPr sz="1200"/>
                    </a:p>
                    <a:p>
                      <a:pPr indent="0" lvl="0" marL="0" rtl="0" algn="l">
                        <a:spcBef>
                          <a:spcPts val="0"/>
                        </a:spcBef>
                        <a:spcAft>
                          <a:spcPts val="0"/>
                        </a:spcAft>
                        <a:buNone/>
                      </a:pPr>
                      <a:r>
                        <a:rPr lang="en" sz="1200"/>
                        <a:t>&gt;&gt;&gt; 4 in L1     </a:t>
                      </a:r>
                      <a:endParaRPr sz="1200"/>
                    </a:p>
                    <a:p>
                      <a:pPr indent="0" lvl="0" marL="0" rtl="0" algn="l">
                        <a:spcBef>
                          <a:spcPts val="0"/>
                        </a:spcBef>
                        <a:spcAft>
                          <a:spcPts val="0"/>
                        </a:spcAft>
                        <a:buNone/>
                      </a:pPr>
                      <a:r>
                        <a:rPr lang="en" sz="1200"/>
                        <a:t>True                     </a:t>
                      </a:r>
                      <a:endParaRPr sz="1200"/>
                    </a:p>
                    <a:p>
                      <a:pPr indent="0" lvl="0" marL="0" rtl="0" algn="l">
                        <a:spcBef>
                          <a:spcPts val="0"/>
                        </a:spcBef>
                        <a:spcAft>
                          <a:spcPts val="0"/>
                        </a:spcAft>
                        <a:buNone/>
                      </a:pPr>
                      <a:r>
                        <a:rPr lang="en" sz="1200"/>
                        <a:t>&gt;&gt;&gt; 10 in L1             </a:t>
                      </a:r>
                      <a:endParaRPr sz="1200"/>
                    </a:p>
                    <a:p>
                      <a:pPr indent="0" lvl="0" marL="0" rtl="0" algn="l">
                        <a:spcBef>
                          <a:spcPts val="0"/>
                        </a:spcBef>
                        <a:spcAft>
                          <a:spcPts val="0"/>
                        </a:spcAft>
                        <a:buNone/>
                      </a:pPr>
                      <a:r>
                        <a:rPr lang="en" sz="1200"/>
                        <a:t>False</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00825">
                <a:tc>
                  <a:txBody>
                    <a:bodyPr/>
                    <a:lstStyle/>
                    <a:p>
                      <a:pPr indent="0" lvl="0" marL="0" rtl="0" algn="l">
                        <a:spcBef>
                          <a:spcPts val="0"/>
                        </a:spcBef>
                        <a:spcAft>
                          <a:spcPts val="0"/>
                        </a:spcAft>
                        <a:buNone/>
                      </a:pPr>
                      <a:r>
                        <a:rPr lang="en" sz="1200"/>
                        <a:t>The not in operator returns true if an item does not exist in the given list.</a:t>
                      </a:r>
                      <a:endParaRPr sz="12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200"/>
                        <a:t>&gt;&gt;&gt; L1=[1, 2, 3, 4, 5, 6]</a:t>
                      </a:r>
                      <a:endParaRPr sz="1200"/>
                    </a:p>
                    <a:p>
                      <a:pPr indent="0" lvl="0" marL="0" rtl="0" algn="l">
                        <a:spcBef>
                          <a:spcPts val="0"/>
                        </a:spcBef>
                        <a:spcAft>
                          <a:spcPts val="0"/>
                        </a:spcAft>
                        <a:buNone/>
                      </a:pPr>
                      <a:r>
                        <a:rPr lang="en" sz="1200"/>
                        <a:t>&gt;&gt;&gt; 5 not in L1          </a:t>
                      </a:r>
                      <a:endParaRPr sz="1200"/>
                    </a:p>
                    <a:p>
                      <a:pPr indent="0" lvl="0" marL="0" rtl="0" algn="l">
                        <a:spcBef>
                          <a:spcPts val="0"/>
                        </a:spcBef>
                        <a:spcAft>
                          <a:spcPts val="0"/>
                        </a:spcAft>
                        <a:buNone/>
                      </a:pPr>
                      <a:r>
                        <a:rPr lang="en" sz="1200"/>
                        <a:t>False            </a:t>
                      </a:r>
                      <a:endParaRPr sz="1200"/>
                    </a:p>
                    <a:p>
                      <a:pPr indent="0" lvl="0" marL="0" rtl="0" algn="l">
                        <a:spcBef>
                          <a:spcPts val="0"/>
                        </a:spcBef>
                        <a:spcAft>
                          <a:spcPts val="0"/>
                        </a:spcAft>
                        <a:buNone/>
                      </a:pPr>
                      <a:r>
                        <a:rPr lang="en" sz="1200"/>
                        <a:t>&gt;&gt;&gt; 10 not in L1         </a:t>
                      </a:r>
                      <a:endParaRPr sz="1200"/>
                    </a:p>
                    <a:p>
                      <a:pPr indent="0" lvl="0" marL="0" rtl="0" algn="l">
                        <a:spcBef>
                          <a:spcPts val="0"/>
                        </a:spcBef>
                        <a:spcAft>
                          <a:spcPts val="0"/>
                        </a:spcAft>
                        <a:buNone/>
                      </a:pPr>
                      <a:r>
                        <a:rPr lang="en" sz="1200"/>
                        <a:t>True</a:t>
                      </a:r>
                      <a:endParaRPr sz="1200"/>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2"/>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List Methods</a:t>
            </a:r>
            <a:endParaRPr b="1"/>
          </a:p>
        </p:txBody>
      </p:sp>
      <p:pic>
        <p:nvPicPr>
          <p:cNvPr id="303" name="Google Shape;303;p52"/>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304" name="Google Shape;304;p52"/>
          <p:cNvGraphicFramePr/>
          <p:nvPr/>
        </p:nvGraphicFramePr>
        <p:xfrm>
          <a:off x="467825" y="941525"/>
          <a:ext cx="3000000" cy="3000000"/>
        </p:xfrm>
        <a:graphic>
          <a:graphicData uri="http://schemas.openxmlformats.org/drawingml/2006/table">
            <a:tbl>
              <a:tblPr>
                <a:noFill/>
                <a:tableStyleId>{8CD5B6BC-F44A-4C0E-862C-96BBBD2D990C}</a:tableStyleId>
              </a:tblPr>
              <a:tblGrid>
                <a:gridCol w="1857475"/>
                <a:gridCol w="6236875"/>
              </a:tblGrid>
              <a:tr h="381000">
                <a:tc>
                  <a:txBody>
                    <a:bodyPr/>
                    <a:lstStyle/>
                    <a:p>
                      <a:pPr indent="0" lvl="0" marL="0" rtl="0" algn="ctr">
                        <a:spcBef>
                          <a:spcPts val="0"/>
                        </a:spcBef>
                        <a:spcAft>
                          <a:spcPts val="0"/>
                        </a:spcAft>
                        <a:buNone/>
                      </a:pPr>
                      <a:r>
                        <a:rPr b="1" lang="en"/>
                        <a:t>List Method</a:t>
                      </a:r>
                      <a:endParaRPr b="1"/>
                    </a:p>
                  </a:txBody>
                  <a:tcPr marT="91425" marB="91425" marR="91425" marL="91425"/>
                </a:tc>
                <a:tc>
                  <a:txBody>
                    <a:bodyPr/>
                    <a:lstStyle/>
                    <a:p>
                      <a:pPr indent="0" lvl="0" marL="0" rtl="0" algn="ctr">
                        <a:spcBef>
                          <a:spcPts val="0"/>
                        </a:spcBef>
                        <a:spcAft>
                          <a:spcPts val="0"/>
                        </a:spcAft>
                        <a:buNone/>
                      </a:pPr>
                      <a:r>
                        <a:rPr b="1" lang="en"/>
                        <a:t>Description</a:t>
                      </a:r>
                      <a:endParaRPr b="1"/>
                    </a:p>
                  </a:txBody>
                  <a:tcPr marT="91425" marB="91425" marR="91425" marL="91425"/>
                </a:tc>
              </a:tr>
              <a:tr h="381000">
                <a:tc>
                  <a:txBody>
                    <a:bodyPr/>
                    <a:lstStyle/>
                    <a:p>
                      <a:pPr indent="0" lvl="0" marL="0" rtl="0" algn="l">
                        <a:spcBef>
                          <a:spcPts val="0"/>
                        </a:spcBef>
                        <a:spcAft>
                          <a:spcPts val="0"/>
                        </a:spcAft>
                        <a:buNone/>
                      </a:pPr>
                      <a:r>
                        <a:rPr lang="en" sz="1200"/>
                        <a:t>list.append()</a:t>
                      </a:r>
                      <a:endParaRPr sz="1200"/>
                    </a:p>
                  </a:txBody>
                  <a:tcPr marT="91425" marB="91425" marR="91425" marL="91425" anchor="ctr"/>
                </a:tc>
                <a:tc>
                  <a:txBody>
                    <a:bodyPr/>
                    <a:lstStyle/>
                    <a:p>
                      <a:pPr indent="0" lvl="0" marL="0" rtl="0" algn="l">
                        <a:spcBef>
                          <a:spcPts val="0"/>
                        </a:spcBef>
                        <a:spcAft>
                          <a:spcPts val="0"/>
                        </a:spcAft>
                        <a:buNone/>
                      </a:pPr>
                      <a:r>
                        <a:rPr lang="en" sz="1200"/>
                        <a:t>Adds a new item at the end of the list.</a:t>
                      </a:r>
                      <a:endParaRPr sz="1200"/>
                    </a:p>
                  </a:txBody>
                  <a:tcPr marT="91425" marB="91425" marR="91425" marL="91425" anchor="ctr"/>
                </a:tc>
              </a:tr>
              <a:tr h="381000">
                <a:tc>
                  <a:txBody>
                    <a:bodyPr/>
                    <a:lstStyle/>
                    <a:p>
                      <a:pPr indent="0" lvl="0" marL="0" rtl="0" algn="l">
                        <a:spcBef>
                          <a:spcPts val="0"/>
                        </a:spcBef>
                        <a:spcAft>
                          <a:spcPts val="0"/>
                        </a:spcAft>
                        <a:buNone/>
                      </a:pPr>
                      <a:r>
                        <a:rPr lang="en" sz="1200"/>
                        <a:t>list.clear()</a:t>
                      </a:r>
                      <a:endParaRPr sz="1200"/>
                    </a:p>
                  </a:txBody>
                  <a:tcPr marT="91425" marB="91425" marR="91425" marL="91425" anchor="ctr"/>
                </a:tc>
                <a:tc>
                  <a:txBody>
                    <a:bodyPr/>
                    <a:lstStyle/>
                    <a:p>
                      <a:pPr indent="0" lvl="0" marL="0" rtl="0" algn="l">
                        <a:spcBef>
                          <a:spcPts val="0"/>
                        </a:spcBef>
                        <a:spcAft>
                          <a:spcPts val="0"/>
                        </a:spcAft>
                        <a:buNone/>
                      </a:pPr>
                      <a:r>
                        <a:rPr lang="en" sz="1200"/>
                        <a:t>Removes all the items from the list and make it empty.</a:t>
                      </a:r>
                      <a:endParaRPr sz="1200"/>
                    </a:p>
                  </a:txBody>
                  <a:tcPr marT="91425" marB="91425" marR="91425" marL="91425" anchor="ctr"/>
                </a:tc>
              </a:tr>
              <a:tr h="381000">
                <a:tc>
                  <a:txBody>
                    <a:bodyPr/>
                    <a:lstStyle/>
                    <a:p>
                      <a:pPr indent="0" lvl="0" marL="0" rtl="0" algn="l">
                        <a:spcBef>
                          <a:spcPts val="0"/>
                        </a:spcBef>
                        <a:spcAft>
                          <a:spcPts val="0"/>
                        </a:spcAft>
                        <a:buNone/>
                      </a:pPr>
                      <a:r>
                        <a:rPr lang="en" sz="1200"/>
                        <a:t>list.copy()</a:t>
                      </a:r>
                      <a:endParaRPr sz="1200"/>
                    </a:p>
                  </a:txBody>
                  <a:tcPr marT="91425" marB="91425" marR="91425" marL="91425" anchor="ctr"/>
                </a:tc>
                <a:tc>
                  <a:txBody>
                    <a:bodyPr/>
                    <a:lstStyle/>
                    <a:p>
                      <a:pPr indent="0" lvl="0" marL="0" rtl="0" algn="l">
                        <a:spcBef>
                          <a:spcPts val="0"/>
                        </a:spcBef>
                        <a:spcAft>
                          <a:spcPts val="0"/>
                        </a:spcAft>
                        <a:buNone/>
                      </a:pPr>
                      <a:r>
                        <a:rPr lang="en" sz="1200"/>
                        <a:t>Returns a shallow copy of a list.</a:t>
                      </a:r>
                      <a:endParaRPr sz="1200"/>
                    </a:p>
                  </a:txBody>
                  <a:tcPr marT="91425" marB="91425" marR="91425" marL="91425" anchor="ctr"/>
                </a:tc>
              </a:tr>
              <a:tr h="381000">
                <a:tc>
                  <a:txBody>
                    <a:bodyPr/>
                    <a:lstStyle/>
                    <a:p>
                      <a:pPr indent="0" lvl="0" marL="0" rtl="0" algn="l">
                        <a:spcBef>
                          <a:spcPts val="0"/>
                        </a:spcBef>
                        <a:spcAft>
                          <a:spcPts val="0"/>
                        </a:spcAft>
                        <a:buNone/>
                      </a:pPr>
                      <a:r>
                        <a:rPr lang="en" sz="1200"/>
                        <a:t>list.count()</a:t>
                      </a:r>
                      <a:endParaRPr sz="1200"/>
                    </a:p>
                  </a:txBody>
                  <a:tcPr marT="91425" marB="91425" marR="91425" marL="91425" anchor="ctr"/>
                </a:tc>
                <a:tc>
                  <a:txBody>
                    <a:bodyPr/>
                    <a:lstStyle/>
                    <a:p>
                      <a:pPr indent="0" lvl="0" marL="0" rtl="0" algn="l">
                        <a:spcBef>
                          <a:spcPts val="0"/>
                        </a:spcBef>
                        <a:spcAft>
                          <a:spcPts val="0"/>
                        </a:spcAft>
                        <a:buNone/>
                      </a:pPr>
                      <a:r>
                        <a:rPr lang="en" sz="1200"/>
                        <a:t>Returns the number of times an element occurs in the list.</a:t>
                      </a:r>
                      <a:endParaRPr sz="1200"/>
                    </a:p>
                  </a:txBody>
                  <a:tcPr marT="91425" marB="91425" marR="91425" marL="91425" anchor="ctr"/>
                </a:tc>
              </a:tr>
              <a:tr h="381000">
                <a:tc>
                  <a:txBody>
                    <a:bodyPr/>
                    <a:lstStyle/>
                    <a:p>
                      <a:pPr indent="0" lvl="0" marL="0" rtl="0" algn="l">
                        <a:spcBef>
                          <a:spcPts val="0"/>
                        </a:spcBef>
                        <a:spcAft>
                          <a:spcPts val="0"/>
                        </a:spcAft>
                        <a:buNone/>
                      </a:pPr>
                      <a:r>
                        <a:rPr lang="en" sz="1200"/>
                        <a:t>list.extend()</a:t>
                      </a:r>
                      <a:endParaRPr sz="1200"/>
                    </a:p>
                  </a:txBody>
                  <a:tcPr marT="91425" marB="91425" marR="91425" marL="91425" anchor="ctr"/>
                </a:tc>
                <a:tc>
                  <a:txBody>
                    <a:bodyPr/>
                    <a:lstStyle/>
                    <a:p>
                      <a:pPr indent="0" lvl="0" marL="0" rtl="0" algn="l">
                        <a:spcBef>
                          <a:spcPts val="0"/>
                        </a:spcBef>
                        <a:spcAft>
                          <a:spcPts val="0"/>
                        </a:spcAft>
                        <a:buNone/>
                      </a:pPr>
                      <a:r>
                        <a:rPr lang="en" sz="1200"/>
                        <a:t>Adds all the items of the specified iterable (list, tuple, set, dictionary, string) to the end of the list.</a:t>
                      </a:r>
                      <a:endParaRPr sz="1200"/>
                    </a:p>
                  </a:txBody>
                  <a:tcPr marT="91425" marB="91425" marR="91425" marL="91425" anchor="ctr"/>
                </a:tc>
              </a:tr>
              <a:tr h="381000">
                <a:tc>
                  <a:txBody>
                    <a:bodyPr/>
                    <a:lstStyle/>
                    <a:p>
                      <a:pPr indent="0" lvl="0" marL="0" rtl="0" algn="l">
                        <a:spcBef>
                          <a:spcPts val="0"/>
                        </a:spcBef>
                        <a:spcAft>
                          <a:spcPts val="0"/>
                        </a:spcAft>
                        <a:buNone/>
                      </a:pPr>
                      <a:r>
                        <a:rPr lang="en" sz="1200"/>
                        <a:t>list.index()</a:t>
                      </a:r>
                      <a:endParaRPr sz="1200"/>
                    </a:p>
                  </a:txBody>
                  <a:tcPr marT="91425" marB="91425" marR="91425" marL="91425" anchor="ctr"/>
                </a:tc>
                <a:tc>
                  <a:txBody>
                    <a:bodyPr/>
                    <a:lstStyle/>
                    <a:p>
                      <a:pPr indent="0" lvl="0" marL="0" rtl="0" algn="l">
                        <a:spcBef>
                          <a:spcPts val="0"/>
                        </a:spcBef>
                        <a:spcAft>
                          <a:spcPts val="0"/>
                        </a:spcAft>
                        <a:buNone/>
                      </a:pPr>
                      <a:r>
                        <a:rPr lang="en" sz="1200"/>
                        <a:t>Returns the index position of the first occurance of the specified item. Raises a ValueError if there is no item found.</a:t>
                      </a:r>
                      <a:endParaRPr sz="1200"/>
                    </a:p>
                  </a:txBody>
                  <a:tcPr marT="91425" marB="91425" marR="91425" marL="91425" anchor="ctr"/>
                </a:tc>
              </a:tr>
              <a:tr h="381000">
                <a:tc>
                  <a:txBody>
                    <a:bodyPr/>
                    <a:lstStyle/>
                    <a:p>
                      <a:pPr indent="0" lvl="0" marL="0" rtl="0" algn="l">
                        <a:spcBef>
                          <a:spcPts val="0"/>
                        </a:spcBef>
                        <a:spcAft>
                          <a:spcPts val="0"/>
                        </a:spcAft>
                        <a:buNone/>
                      </a:pPr>
                      <a:r>
                        <a:rPr lang="en" sz="1200"/>
                        <a:t>list.insert()</a:t>
                      </a:r>
                      <a:endParaRPr sz="1200"/>
                    </a:p>
                  </a:txBody>
                  <a:tcPr marT="91425" marB="91425" marR="91425" marL="91425" anchor="ctr"/>
                </a:tc>
                <a:tc>
                  <a:txBody>
                    <a:bodyPr/>
                    <a:lstStyle/>
                    <a:p>
                      <a:pPr indent="0" lvl="0" marL="0" rtl="0" algn="l">
                        <a:spcBef>
                          <a:spcPts val="0"/>
                        </a:spcBef>
                        <a:spcAft>
                          <a:spcPts val="0"/>
                        </a:spcAft>
                        <a:buNone/>
                      </a:pPr>
                      <a:r>
                        <a:rPr lang="en" sz="1200"/>
                        <a:t>Inserts an item at a given position.</a:t>
                      </a:r>
                      <a:endParaRPr sz="1200"/>
                    </a:p>
                  </a:txBody>
                  <a:tcPr marT="91425" marB="91425" marR="91425" marL="91425" anchor="ct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3"/>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List Methods</a:t>
            </a:r>
            <a:endParaRPr b="1"/>
          </a:p>
        </p:txBody>
      </p:sp>
      <p:pic>
        <p:nvPicPr>
          <p:cNvPr id="310" name="Google Shape;310;p53"/>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311" name="Google Shape;311;p53"/>
          <p:cNvGraphicFramePr/>
          <p:nvPr/>
        </p:nvGraphicFramePr>
        <p:xfrm>
          <a:off x="467825" y="941525"/>
          <a:ext cx="3000000" cy="3000000"/>
        </p:xfrm>
        <a:graphic>
          <a:graphicData uri="http://schemas.openxmlformats.org/drawingml/2006/table">
            <a:tbl>
              <a:tblPr>
                <a:noFill/>
                <a:tableStyleId>{8CD5B6BC-F44A-4C0E-862C-96BBBD2D990C}</a:tableStyleId>
              </a:tblPr>
              <a:tblGrid>
                <a:gridCol w="1857475"/>
                <a:gridCol w="6236875"/>
              </a:tblGrid>
              <a:tr h="381000">
                <a:tc>
                  <a:txBody>
                    <a:bodyPr/>
                    <a:lstStyle/>
                    <a:p>
                      <a:pPr indent="0" lvl="0" marL="0" rtl="0" algn="ctr">
                        <a:spcBef>
                          <a:spcPts val="0"/>
                        </a:spcBef>
                        <a:spcAft>
                          <a:spcPts val="0"/>
                        </a:spcAft>
                        <a:buNone/>
                      </a:pPr>
                      <a:r>
                        <a:rPr b="1" lang="en"/>
                        <a:t>List Method</a:t>
                      </a:r>
                      <a:endParaRPr b="1"/>
                    </a:p>
                  </a:txBody>
                  <a:tcPr marT="91425" marB="91425" marR="91425" marL="91425"/>
                </a:tc>
                <a:tc>
                  <a:txBody>
                    <a:bodyPr/>
                    <a:lstStyle/>
                    <a:p>
                      <a:pPr indent="0" lvl="0" marL="0" rtl="0" algn="ctr">
                        <a:spcBef>
                          <a:spcPts val="0"/>
                        </a:spcBef>
                        <a:spcAft>
                          <a:spcPts val="0"/>
                        </a:spcAft>
                        <a:buNone/>
                      </a:pPr>
                      <a:r>
                        <a:rPr b="1" lang="en"/>
                        <a:t>Description</a:t>
                      </a:r>
                      <a:endParaRPr b="1"/>
                    </a:p>
                  </a:txBody>
                  <a:tcPr marT="91425" marB="91425" marR="91425" marL="91425"/>
                </a:tc>
              </a:tr>
              <a:tr h="381000">
                <a:tc>
                  <a:txBody>
                    <a:bodyPr/>
                    <a:lstStyle/>
                    <a:p>
                      <a:pPr indent="0" lvl="0" marL="0" rtl="0" algn="l">
                        <a:spcBef>
                          <a:spcPts val="0"/>
                        </a:spcBef>
                        <a:spcAft>
                          <a:spcPts val="0"/>
                        </a:spcAft>
                        <a:buNone/>
                      </a:pPr>
                      <a:r>
                        <a:rPr lang="en" sz="1200"/>
                        <a:t>list.pop()</a:t>
                      </a:r>
                      <a:endParaRPr sz="1200"/>
                    </a:p>
                  </a:txBody>
                  <a:tcPr marT="91425" marB="91425" marR="91425" marL="91425" anchor="ctr"/>
                </a:tc>
                <a:tc>
                  <a:txBody>
                    <a:bodyPr/>
                    <a:lstStyle/>
                    <a:p>
                      <a:pPr indent="0" lvl="0" marL="0" rtl="0" algn="l">
                        <a:spcBef>
                          <a:spcPts val="0"/>
                        </a:spcBef>
                        <a:spcAft>
                          <a:spcPts val="0"/>
                        </a:spcAft>
                        <a:buNone/>
                      </a:pPr>
                      <a:r>
                        <a:rPr lang="en" sz="1200"/>
                        <a:t>Returns an item from the specified index position and also removes it from the list. If no index is specified, the list.pop() method removes and returns the last item in the list.</a:t>
                      </a:r>
                      <a:endParaRPr sz="1200"/>
                    </a:p>
                  </a:txBody>
                  <a:tcPr marT="91425" marB="91425" marR="91425" marL="91425" anchor="ctr"/>
                </a:tc>
              </a:tr>
              <a:tr h="381000">
                <a:tc>
                  <a:txBody>
                    <a:bodyPr/>
                    <a:lstStyle/>
                    <a:p>
                      <a:pPr indent="0" lvl="0" marL="0" rtl="0" algn="l">
                        <a:spcBef>
                          <a:spcPts val="0"/>
                        </a:spcBef>
                        <a:spcAft>
                          <a:spcPts val="0"/>
                        </a:spcAft>
                        <a:buNone/>
                      </a:pPr>
                      <a:r>
                        <a:rPr lang="en" sz="1200"/>
                        <a:t>list.remove()</a:t>
                      </a:r>
                      <a:endParaRPr sz="1200"/>
                    </a:p>
                  </a:txBody>
                  <a:tcPr marT="91425" marB="91425" marR="91425" marL="91425" anchor="ctr"/>
                </a:tc>
                <a:tc>
                  <a:txBody>
                    <a:bodyPr/>
                    <a:lstStyle/>
                    <a:p>
                      <a:pPr indent="0" lvl="0" marL="0" rtl="0" algn="l">
                        <a:spcBef>
                          <a:spcPts val="0"/>
                        </a:spcBef>
                        <a:spcAft>
                          <a:spcPts val="0"/>
                        </a:spcAft>
                        <a:buNone/>
                      </a:pPr>
                      <a:r>
                        <a:rPr lang="en" sz="1200"/>
                        <a:t>Removes the first occurance of the specified item from the list. It the specified item not found then throws a ValueError.</a:t>
                      </a:r>
                      <a:endParaRPr sz="1200"/>
                    </a:p>
                  </a:txBody>
                  <a:tcPr marT="91425" marB="91425" marR="91425" marL="91425" anchor="ctr"/>
                </a:tc>
              </a:tr>
              <a:tr h="381000">
                <a:tc>
                  <a:txBody>
                    <a:bodyPr/>
                    <a:lstStyle/>
                    <a:p>
                      <a:pPr indent="0" lvl="0" marL="0" rtl="0" algn="l">
                        <a:spcBef>
                          <a:spcPts val="0"/>
                        </a:spcBef>
                        <a:spcAft>
                          <a:spcPts val="0"/>
                        </a:spcAft>
                        <a:buNone/>
                      </a:pPr>
                      <a:r>
                        <a:rPr lang="en" sz="1200"/>
                        <a:t>list.reverse()</a:t>
                      </a:r>
                      <a:endParaRPr sz="1200"/>
                    </a:p>
                  </a:txBody>
                  <a:tcPr marT="91425" marB="91425" marR="91425" marL="91425" anchor="ctr"/>
                </a:tc>
                <a:tc>
                  <a:txBody>
                    <a:bodyPr/>
                    <a:lstStyle/>
                    <a:p>
                      <a:pPr indent="0" lvl="0" marL="0" rtl="0" algn="l">
                        <a:spcBef>
                          <a:spcPts val="0"/>
                        </a:spcBef>
                        <a:spcAft>
                          <a:spcPts val="0"/>
                        </a:spcAft>
                        <a:buNone/>
                      </a:pPr>
                      <a:r>
                        <a:rPr lang="en" sz="1200"/>
                        <a:t>Reverses the index positions of the elements in the list. The first element will be at the last index, the second element will be at second last index and so on.</a:t>
                      </a:r>
                      <a:endParaRPr sz="1200"/>
                    </a:p>
                  </a:txBody>
                  <a:tcPr marT="91425" marB="91425" marR="91425" marL="91425" anchor="ctr"/>
                </a:tc>
              </a:tr>
              <a:tr h="381000">
                <a:tc>
                  <a:txBody>
                    <a:bodyPr/>
                    <a:lstStyle/>
                    <a:p>
                      <a:pPr indent="0" lvl="0" marL="0" rtl="0" algn="l">
                        <a:spcBef>
                          <a:spcPts val="0"/>
                        </a:spcBef>
                        <a:spcAft>
                          <a:spcPts val="0"/>
                        </a:spcAft>
                        <a:buNone/>
                      </a:pPr>
                      <a:r>
                        <a:rPr lang="en" sz="1200"/>
                        <a:t>list.sort()</a:t>
                      </a:r>
                      <a:endParaRPr sz="1200"/>
                    </a:p>
                  </a:txBody>
                  <a:tcPr marT="91425" marB="91425" marR="91425" marL="91425" anchor="ctr"/>
                </a:tc>
                <a:tc>
                  <a:txBody>
                    <a:bodyPr/>
                    <a:lstStyle/>
                    <a:p>
                      <a:pPr indent="0" lvl="0" marL="0" rtl="0" algn="l">
                        <a:spcBef>
                          <a:spcPts val="0"/>
                        </a:spcBef>
                        <a:spcAft>
                          <a:spcPts val="0"/>
                        </a:spcAft>
                        <a:buNone/>
                      </a:pPr>
                      <a:r>
                        <a:rPr lang="en" sz="1200"/>
                        <a:t>Sorts the list items in ascending, descending, or in custom order.</a:t>
                      </a:r>
                      <a:endParaRPr sz="1200"/>
                    </a:p>
                  </a:txBody>
                  <a:tcPr marT="91425" marB="91425" marR="91425" marL="91425" anchor="ct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 if, elif, else Conditions</a:t>
            </a:r>
            <a:endParaRPr b="1"/>
          </a:p>
        </p:txBody>
      </p:sp>
      <p:sp>
        <p:nvSpPr>
          <p:cNvPr id="120" name="Google Shape;120;p27"/>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By default, statements in the script are executed sequentially from the first to the last.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Python uses the if keyword to implement decision control.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Any Boolean expression evaluating to True or False appears after the if keyword.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Use the : symbol and press Enter after the expression to start a block with an increased indent.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One or more statements written with the same level of indent will be executed if the Boolean expression evaluates to True.</a:t>
            </a:r>
            <a:endParaRPr>
              <a:solidFill>
                <a:srgbClr val="000000"/>
              </a:solidFill>
            </a:endParaRPr>
          </a:p>
        </p:txBody>
      </p:sp>
      <p:pic>
        <p:nvPicPr>
          <p:cNvPr id="121" name="Google Shape;121;p27"/>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Simulation [11]</a:t>
            </a:r>
            <a:endParaRPr b="1"/>
          </a:p>
        </p:txBody>
      </p:sp>
      <p:sp>
        <p:nvSpPr>
          <p:cNvPr id="317" name="Google Shape;317;p54"/>
          <p:cNvSpPr txBox="1"/>
          <p:nvPr>
            <p:ph idx="1" type="body"/>
          </p:nvPr>
        </p:nvSpPr>
        <p:spPr>
          <a:xfrm>
            <a:off x="311700" y="1152475"/>
            <a:ext cx="3611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Simulation Day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SimulationDay03-11_JTB.py</a:t>
            </a:r>
            <a:endParaRPr b="1">
              <a:solidFill>
                <a:srgbClr val="000000"/>
              </a:solidFill>
            </a:endParaRPr>
          </a:p>
        </p:txBody>
      </p:sp>
      <p:pic>
        <p:nvPicPr>
          <p:cNvPr id="318" name="Google Shape;318;p54"/>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319" name="Google Shape;319;p54"/>
          <p:cNvPicPr preferRelativeResize="0"/>
          <p:nvPr/>
        </p:nvPicPr>
        <p:blipFill rotWithShape="1">
          <a:blip r:embed="rId4">
            <a:alphaModFix/>
          </a:blip>
          <a:srcRect b="0" l="0" r="0" t="0"/>
          <a:stretch/>
        </p:blipFill>
        <p:spPr>
          <a:xfrm>
            <a:off x="3986175" y="752469"/>
            <a:ext cx="4762500" cy="3762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55"/>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325" name="Google Shape;325;p55"/>
          <p:cNvPicPr preferRelativeResize="0"/>
          <p:nvPr/>
        </p:nvPicPr>
        <p:blipFill>
          <a:blip r:embed="rId4">
            <a:alphaModFix/>
          </a:blip>
          <a:stretch>
            <a:fillRect/>
          </a:stretch>
        </p:blipFill>
        <p:spPr>
          <a:xfrm>
            <a:off x="3174400" y="284326"/>
            <a:ext cx="5817200" cy="4360725"/>
          </a:xfrm>
          <a:prstGeom prst="rect">
            <a:avLst/>
          </a:prstGeom>
          <a:noFill/>
          <a:ln>
            <a:noFill/>
          </a:ln>
        </p:spPr>
      </p:pic>
      <p:sp>
        <p:nvSpPr>
          <p:cNvPr id="326" name="Google Shape;326;p55"/>
          <p:cNvSpPr txBox="1"/>
          <p:nvPr>
            <p:ph type="title"/>
          </p:nvPr>
        </p:nvSpPr>
        <p:spPr>
          <a:xfrm>
            <a:off x="350475" y="710775"/>
            <a:ext cx="3462000" cy="120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Let’s work on the problem set!!!</a:t>
            </a:r>
            <a:endParaRPr b="1"/>
          </a:p>
        </p:txBody>
      </p:sp>
      <p:sp>
        <p:nvSpPr>
          <p:cNvPr id="327" name="Google Shape;327;p55"/>
          <p:cNvSpPr txBox="1"/>
          <p:nvPr>
            <p:ph idx="1" type="body"/>
          </p:nvPr>
        </p:nvSpPr>
        <p:spPr>
          <a:xfrm>
            <a:off x="350475" y="2326200"/>
            <a:ext cx="3229200" cy="155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Problem Set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PS11_JTB.py</a:t>
            </a:r>
            <a:endParaRPr b="1">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Trainer’s Tips 05:</a:t>
            </a:r>
            <a:endParaRPr b="1"/>
          </a:p>
        </p:txBody>
      </p:sp>
      <p:sp>
        <p:nvSpPr>
          <p:cNvPr id="333" name="Google Shape;333;p56"/>
          <p:cNvSpPr txBox="1"/>
          <p:nvPr>
            <p:ph idx="1" type="body"/>
          </p:nvPr>
        </p:nvSpPr>
        <p:spPr>
          <a:xfrm>
            <a:off x="733050" y="1262425"/>
            <a:ext cx="4105200" cy="3416400"/>
          </a:xfrm>
          <a:prstGeom prst="rect">
            <a:avLst/>
          </a:prstGeom>
        </p:spPr>
        <p:txBody>
          <a:bodyPr anchorCtr="0" anchor="t" bIns="91425" lIns="91425" spcFirstLastPara="1" rIns="91425" wrap="square" tIns="91425">
            <a:normAutofit fontScale="85000" lnSpcReduction="10000"/>
          </a:bodyPr>
          <a:lstStyle/>
          <a:p>
            <a:pPr indent="0" lvl="0" marL="0" rtl="0" algn="ctr">
              <a:spcBef>
                <a:spcPts val="0"/>
              </a:spcBef>
              <a:spcAft>
                <a:spcPts val="0"/>
              </a:spcAft>
              <a:buNone/>
            </a:pPr>
            <a:r>
              <a:rPr b="1" lang="en" sz="2300">
                <a:solidFill>
                  <a:srgbClr val="000000"/>
                </a:solidFill>
              </a:rPr>
              <a:t>INSTILL VALUES</a:t>
            </a:r>
            <a:endParaRPr b="1" sz="2300">
              <a:solidFill>
                <a:srgbClr val="000000"/>
              </a:solidFill>
            </a:endParaRPr>
          </a:p>
          <a:p>
            <a:pPr indent="0" lvl="0" marL="0" rtl="0" algn="l">
              <a:spcBef>
                <a:spcPts val="1200"/>
              </a:spcBef>
              <a:spcAft>
                <a:spcPts val="1200"/>
              </a:spcAft>
              <a:buNone/>
            </a:pPr>
            <a:r>
              <a:rPr lang="en">
                <a:solidFill>
                  <a:srgbClr val="000000"/>
                </a:solidFill>
              </a:rPr>
              <a:t>As a trainer, you should imbue participants with a set of values, ethics, or guiding principles. For instance, values such as discipline, consistency, reliability, innovation, respect, integrity, or quality may be emphasized to foster a particular work culture or set of behaviors within the training environment. The goal is to have these values integrated into the participants' mindset and actions, influencing their decisions and behaviors beyond the training sessions.</a:t>
            </a:r>
            <a:endParaRPr>
              <a:solidFill>
                <a:srgbClr val="000000"/>
              </a:solidFill>
            </a:endParaRPr>
          </a:p>
        </p:txBody>
      </p:sp>
      <p:pic>
        <p:nvPicPr>
          <p:cNvPr id="334" name="Google Shape;334;p56"/>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335" name="Google Shape;335;p56"/>
          <p:cNvPicPr preferRelativeResize="0"/>
          <p:nvPr/>
        </p:nvPicPr>
        <p:blipFill>
          <a:blip r:embed="rId4">
            <a:alphaModFix/>
          </a:blip>
          <a:stretch>
            <a:fillRect/>
          </a:stretch>
        </p:blipFill>
        <p:spPr>
          <a:xfrm>
            <a:off x="5066850" y="1186988"/>
            <a:ext cx="3431652" cy="3416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Tuple</a:t>
            </a:r>
            <a:endParaRPr b="1"/>
          </a:p>
        </p:txBody>
      </p:sp>
      <p:sp>
        <p:nvSpPr>
          <p:cNvPr id="341" name="Google Shape;341;p57"/>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Tuple is an immutable (unchangeable) collection of elements of different data types.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It is an ordered collection, so it preserves the order of elements in which they were defined.</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Tuples are defined by enclosing elements in parentheses (), separated by a comma.</a:t>
            </a:r>
            <a:endParaRPr>
              <a:solidFill>
                <a:srgbClr val="000000"/>
              </a:solidFill>
            </a:endParaRPr>
          </a:p>
        </p:txBody>
      </p:sp>
      <p:pic>
        <p:nvPicPr>
          <p:cNvPr id="342" name="Google Shape;342;p57"/>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Tuple</a:t>
            </a:r>
            <a:endParaRPr b="1"/>
          </a:p>
        </p:txBody>
      </p:sp>
      <p:sp>
        <p:nvSpPr>
          <p:cNvPr id="348" name="Google Shape;348;p58"/>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It is not necessary to enclose the tuple elements in parentheses.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tuple object can include elements separated by a comma without parentheses.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Tuples cannot be declared with a single element unless followed by a comma.</a:t>
            </a:r>
            <a:endParaRPr>
              <a:solidFill>
                <a:srgbClr val="000000"/>
              </a:solidFill>
            </a:endParaRPr>
          </a:p>
        </p:txBody>
      </p:sp>
      <p:pic>
        <p:nvPicPr>
          <p:cNvPr id="349" name="Google Shape;349;p58"/>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Tuple</a:t>
            </a:r>
            <a:endParaRPr b="1"/>
          </a:p>
        </p:txBody>
      </p:sp>
      <p:sp>
        <p:nvSpPr>
          <p:cNvPr id="355" name="Google Shape;355;p59"/>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Each element in the tuple is accessed by the index in the square brackets [].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An index starts with zero and ends with (number of elements - 1).</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tuple supports negative indexing also, the same as list type.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negative index for the first element starts from -number of elements and ends with -1 for the last element.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Tuple elements can be unpacked and assigned to variables. </a:t>
            </a:r>
            <a:endParaRPr>
              <a:solidFill>
                <a:srgbClr val="000000"/>
              </a:solidFill>
            </a:endParaRPr>
          </a:p>
        </p:txBody>
      </p:sp>
      <p:pic>
        <p:nvPicPr>
          <p:cNvPr id="356" name="Google Shape;356;p59"/>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Tuple</a:t>
            </a:r>
            <a:endParaRPr b="1"/>
          </a:p>
        </p:txBody>
      </p:sp>
      <p:sp>
        <p:nvSpPr>
          <p:cNvPr id="362" name="Google Shape;362;p60"/>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The number of variables must match with the number of elements in a tuple; otherwise, an error will be thrown.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Tuple is unchangeable. So, once a tuple is created, any operation that seeks to change its contents is not allowed.</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underlying type of a tuple is the tuple class.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Check the type of a variable using the type() function.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tuple() constructor is used to convert any iterable to tuple type.</a:t>
            </a:r>
            <a:endParaRPr>
              <a:solidFill>
                <a:srgbClr val="000000"/>
              </a:solidFill>
            </a:endParaRPr>
          </a:p>
        </p:txBody>
      </p:sp>
      <p:pic>
        <p:nvPicPr>
          <p:cNvPr id="363" name="Google Shape;363;p60"/>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1"/>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Tuple Operation</a:t>
            </a:r>
            <a:endParaRPr b="1"/>
          </a:p>
        </p:txBody>
      </p:sp>
      <p:sp>
        <p:nvSpPr>
          <p:cNvPr id="369" name="Google Shape;369;p61"/>
          <p:cNvSpPr txBox="1"/>
          <p:nvPr>
            <p:ph idx="1" type="body"/>
          </p:nvPr>
        </p:nvSpPr>
        <p:spPr>
          <a:xfrm>
            <a:off x="311700" y="774500"/>
            <a:ext cx="8520600" cy="3852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000000"/>
              </a:buClr>
              <a:buSzPts val="1200"/>
              <a:buChar char="●"/>
            </a:pPr>
            <a:r>
              <a:rPr lang="en" sz="1200">
                <a:solidFill>
                  <a:srgbClr val="000000"/>
                </a:solidFill>
              </a:rPr>
              <a:t>Like string, tuple objects are also a sequence. Hence, the operators used with strings are also available for the tuple.</a:t>
            </a:r>
            <a:endParaRPr sz="1200">
              <a:solidFill>
                <a:srgbClr val="000000"/>
              </a:solidFill>
            </a:endParaRPr>
          </a:p>
        </p:txBody>
      </p:sp>
      <p:pic>
        <p:nvPicPr>
          <p:cNvPr id="370" name="Google Shape;370;p61"/>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371" name="Google Shape;371;p61"/>
          <p:cNvGraphicFramePr/>
          <p:nvPr/>
        </p:nvGraphicFramePr>
        <p:xfrm>
          <a:off x="476000" y="1269375"/>
          <a:ext cx="3000000" cy="3000000"/>
        </p:xfrm>
        <a:graphic>
          <a:graphicData uri="http://schemas.openxmlformats.org/drawingml/2006/table">
            <a:tbl>
              <a:tblPr>
                <a:noFill/>
                <a:tableStyleId>{8CD5B6BC-F44A-4C0E-862C-96BBBD2D990C}</a:tableStyleId>
              </a:tblPr>
              <a:tblGrid>
                <a:gridCol w="4069900"/>
                <a:gridCol w="4069900"/>
              </a:tblGrid>
              <a:tr h="452775">
                <a:tc>
                  <a:txBody>
                    <a:bodyPr/>
                    <a:lstStyle/>
                    <a:p>
                      <a:pPr indent="0" lvl="0" marL="0" rtl="0" algn="ctr">
                        <a:spcBef>
                          <a:spcPts val="0"/>
                        </a:spcBef>
                        <a:spcAft>
                          <a:spcPts val="0"/>
                        </a:spcAft>
                        <a:buNone/>
                      </a:pPr>
                      <a:r>
                        <a:rPr b="1" lang="en"/>
                        <a:t>Operator</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Example</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00825">
                <a:tc>
                  <a:txBody>
                    <a:bodyPr/>
                    <a:lstStyle/>
                    <a:p>
                      <a:pPr indent="0" lvl="0" marL="0" rtl="0" algn="l">
                        <a:spcBef>
                          <a:spcPts val="0"/>
                        </a:spcBef>
                        <a:spcAft>
                          <a:spcPts val="0"/>
                        </a:spcAft>
                        <a:buNone/>
                      </a:pPr>
                      <a:r>
                        <a:rPr lang="en" sz="1200"/>
                        <a:t>The + operator returns a tuple containing all the elements of the first and the second tuple object.</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t1=(1,2,3)</a:t>
                      </a:r>
                      <a:endParaRPr sz="1200"/>
                    </a:p>
                    <a:p>
                      <a:pPr indent="0" lvl="0" marL="0" rtl="0" algn="l">
                        <a:spcBef>
                          <a:spcPts val="0"/>
                        </a:spcBef>
                        <a:spcAft>
                          <a:spcPts val="0"/>
                        </a:spcAft>
                        <a:buNone/>
                      </a:pPr>
                      <a:r>
                        <a:rPr lang="en" sz="1200"/>
                        <a:t>t2=(4,5,6)         </a:t>
                      </a:r>
                      <a:endParaRPr sz="1200"/>
                    </a:p>
                    <a:p>
                      <a:pPr indent="0" lvl="0" marL="0" rtl="0" algn="l">
                        <a:spcBef>
                          <a:spcPts val="0"/>
                        </a:spcBef>
                        <a:spcAft>
                          <a:spcPts val="0"/>
                        </a:spcAft>
                        <a:buNone/>
                      </a:pPr>
                      <a:r>
                        <a:rPr lang="en" sz="1200"/>
                        <a:t>print(t1+t2) #(1, 2, 3, 4, 5, 6) </a:t>
                      </a:r>
                      <a:endParaRPr sz="1200"/>
                    </a:p>
                    <a:p>
                      <a:pPr indent="0" lvl="0" marL="0" rtl="0" algn="l">
                        <a:spcBef>
                          <a:spcPts val="0"/>
                        </a:spcBef>
                        <a:spcAft>
                          <a:spcPts val="0"/>
                        </a:spcAft>
                        <a:buNone/>
                      </a:pPr>
                      <a:r>
                        <a:rPr lang="en" sz="1200"/>
                        <a:t>t2+(7,)  #(4, 5, 6, 7)</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00825">
                <a:tc>
                  <a:txBody>
                    <a:bodyPr/>
                    <a:lstStyle/>
                    <a:p>
                      <a:pPr indent="0" lvl="0" marL="0" rtl="0" algn="l">
                        <a:spcBef>
                          <a:spcPts val="0"/>
                        </a:spcBef>
                        <a:spcAft>
                          <a:spcPts val="0"/>
                        </a:spcAft>
                        <a:buNone/>
                      </a:pPr>
                      <a:r>
                        <a:rPr lang="en" sz="1200"/>
                        <a:t>The * operator Concatenates multiple copies of the same tuple.</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t1=(1,2,3)</a:t>
                      </a:r>
                      <a:endParaRPr sz="1200"/>
                    </a:p>
                    <a:p>
                      <a:pPr indent="0" lvl="0" marL="0" rtl="0" algn="l">
                        <a:spcBef>
                          <a:spcPts val="0"/>
                        </a:spcBef>
                        <a:spcAft>
                          <a:spcPts val="0"/>
                        </a:spcAft>
                        <a:buNone/>
                      </a:pPr>
                      <a:r>
                        <a:rPr lang="en" sz="1200"/>
                        <a:t>t1*4  #(1, 2, 3, 1, 2, 3, 1, 2, 3, 1, 2, 3)</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00825">
                <a:tc>
                  <a:txBody>
                    <a:bodyPr/>
                    <a:lstStyle/>
                    <a:p>
                      <a:pPr indent="0" lvl="0" marL="0" rtl="0" algn="l">
                        <a:spcBef>
                          <a:spcPts val="0"/>
                        </a:spcBef>
                        <a:spcAft>
                          <a:spcPts val="0"/>
                        </a:spcAft>
                        <a:buNone/>
                      </a:pPr>
                      <a:r>
                        <a:rPr lang="en" sz="1200"/>
                        <a:t>The [] operator Returns the item at the given index. A negative index counts the position from the right side.</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t1=(1,2,3,4,5,6)     </a:t>
                      </a:r>
                      <a:endParaRPr sz="1200"/>
                    </a:p>
                    <a:p>
                      <a:pPr indent="0" lvl="0" marL="0" rtl="0" algn="l">
                        <a:spcBef>
                          <a:spcPts val="0"/>
                        </a:spcBef>
                        <a:spcAft>
                          <a:spcPts val="0"/>
                        </a:spcAft>
                        <a:buNone/>
                      </a:pPr>
                      <a:r>
                        <a:rPr lang="en" sz="1200"/>
                        <a:t>t1[3] # 4                        </a:t>
                      </a:r>
                      <a:endParaRPr sz="1200"/>
                    </a:p>
                    <a:p>
                      <a:pPr indent="0" lvl="0" marL="0" rtl="0" algn="l">
                        <a:spcBef>
                          <a:spcPts val="0"/>
                        </a:spcBef>
                        <a:spcAft>
                          <a:spcPts val="0"/>
                        </a:spcAft>
                        <a:buNone/>
                      </a:pPr>
                      <a:r>
                        <a:rPr lang="en" sz="1200"/>
                        <a:t>t1[-2]  #5</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00825">
                <a:tc>
                  <a:txBody>
                    <a:bodyPr/>
                    <a:lstStyle/>
                    <a:p>
                      <a:pPr indent="0" lvl="0" marL="0" rtl="0" algn="l">
                        <a:spcBef>
                          <a:spcPts val="0"/>
                        </a:spcBef>
                        <a:spcAft>
                          <a:spcPts val="0"/>
                        </a:spcAft>
                        <a:buNone/>
                      </a:pPr>
                      <a:r>
                        <a:rPr lang="en" sz="1200"/>
                        <a:t>The in operator returns true if an item exists in the given tuple.</a:t>
                      </a:r>
                      <a:endParaRPr sz="12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200"/>
                        <a:t>t1=(1,2,3,4,5,6) </a:t>
                      </a:r>
                      <a:endParaRPr sz="1200"/>
                    </a:p>
                    <a:p>
                      <a:pPr indent="0" lvl="0" marL="0" rtl="0" algn="l">
                        <a:spcBef>
                          <a:spcPts val="0"/>
                        </a:spcBef>
                        <a:spcAft>
                          <a:spcPts val="0"/>
                        </a:spcAft>
                        <a:buNone/>
                      </a:pPr>
                      <a:r>
                        <a:rPr lang="en" sz="1200"/>
                        <a:t>5 in t1 #True                </a:t>
                      </a:r>
                      <a:endParaRPr sz="1200"/>
                    </a:p>
                    <a:p>
                      <a:pPr indent="0" lvl="0" marL="0" rtl="0" algn="l">
                        <a:spcBef>
                          <a:spcPts val="0"/>
                        </a:spcBef>
                        <a:spcAft>
                          <a:spcPts val="0"/>
                        </a:spcAft>
                        <a:buNone/>
                      </a:pPr>
                      <a:r>
                        <a:rPr lang="en" sz="1200"/>
                        <a:t>10 in t1 #False</a:t>
                      </a:r>
                      <a:endParaRPr sz="1200"/>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2"/>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Tuple Operation</a:t>
            </a:r>
            <a:endParaRPr b="1"/>
          </a:p>
        </p:txBody>
      </p:sp>
      <p:pic>
        <p:nvPicPr>
          <p:cNvPr id="377" name="Google Shape;377;p62"/>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378" name="Google Shape;378;p62"/>
          <p:cNvGraphicFramePr/>
          <p:nvPr/>
        </p:nvGraphicFramePr>
        <p:xfrm>
          <a:off x="476000" y="1269375"/>
          <a:ext cx="3000000" cy="3000000"/>
        </p:xfrm>
        <a:graphic>
          <a:graphicData uri="http://schemas.openxmlformats.org/drawingml/2006/table">
            <a:tbl>
              <a:tblPr>
                <a:noFill/>
                <a:tableStyleId>{8CD5B6BC-F44A-4C0E-862C-96BBBD2D990C}</a:tableStyleId>
              </a:tblPr>
              <a:tblGrid>
                <a:gridCol w="4069900"/>
                <a:gridCol w="4069900"/>
              </a:tblGrid>
              <a:tr h="452775">
                <a:tc>
                  <a:txBody>
                    <a:bodyPr/>
                    <a:lstStyle/>
                    <a:p>
                      <a:pPr indent="0" lvl="0" marL="0" rtl="0" algn="ctr">
                        <a:spcBef>
                          <a:spcPts val="0"/>
                        </a:spcBef>
                        <a:spcAft>
                          <a:spcPts val="0"/>
                        </a:spcAft>
                        <a:buNone/>
                      </a:pPr>
                      <a:r>
                        <a:rPr b="1" lang="en"/>
                        <a:t>Operator</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Example</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00825">
                <a:tc>
                  <a:txBody>
                    <a:bodyPr/>
                    <a:lstStyle/>
                    <a:p>
                      <a:pPr indent="0" lvl="0" marL="0" rtl="0" algn="l">
                        <a:spcBef>
                          <a:spcPts val="0"/>
                        </a:spcBef>
                        <a:spcAft>
                          <a:spcPts val="0"/>
                        </a:spcAft>
                        <a:buNone/>
                      </a:pPr>
                      <a:r>
                        <a:rPr lang="en" sz="1200"/>
                        <a:t>The not in operator returns true if an item does not exist in the given tuple.</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t1=(1,2,3,4,5,6) </a:t>
                      </a:r>
                      <a:endParaRPr sz="1200"/>
                    </a:p>
                    <a:p>
                      <a:pPr indent="0" lvl="0" marL="0" rtl="0" algn="l">
                        <a:spcBef>
                          <a:spcPts val="0"/>
                        </a:spcBef>
                        <a:spcAft>
                          <a:spcPts val="0"/>
                        </a:spcAft>
                        <a:buNone/>
                      </a:pPr>
                      <a:r>
                        <a:rPr lang="en" sz="1200"/>
                        <a:t>4 not in t1 #False                    </a:t>
                      </a:r>
                      <a:endParaRPr sz="1200"/>
                    </a:p>
                    <a:p>
                      <a:pPr indent="0" lvl="0" marL="0" rtl="0" algn="l">
                        <a:spcBef>
                          <a:spcPts val="0"/>
                        </a:spcBef>
                        <a:spcAft>
                          <a:spcPts val="0"/>
                        </a:spcAft>
                        <a:buNone/>
                      </a:pPr>
                      <a:r>
                        <a:rPr lang="en" sz="1200"/>
                        <a:t>10 not in t1 #True</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00825">
                <a:tc>
                  <a:txBody>
                    <a:bodyPr/>
                    <a:lstStyle/>
                    <a:p>
                      <a:pPr indent="0" lvl="0" marL="0" rtl="0" algn="l">
                        <a:spcBef>
                          <a:spcPts val="0"/>
                        </a:spcBef>
                        <a:spcAft>
                          <a:spcPts val="0"/>
                        </a:spcAft>
                        <a:buNone/>
                      </a:pPr>
                      <a:r>
                        <a:rPr lang="en" sz="1200"/>
                        <a:t>The [:] operator returns the items in the range specified by two index operands separated by the : symbol.</a:t>
                      </a:r>
                      <a:endParaRPr sz="1200"/>
                    </a:p>
                    <a:p>
                      <a:pPr indent="0" lvl="0" marL="0" rtl="0" algn="l">
                        <a:spcBef>
                          <a:spcPts val="0"/>
                        </a:spcBef>
                        <a:spcAft>
                          <a:spcPts val="0"/>
                        </a:spcAft>
                        <a:buNone/>
                      </a:pPr>
                      <a:r>
                        <a:rPr lang="en" sz="1200"/>
                        <a:t>If the first operand is omitted, the range starts from zero. If the second operand is omitted, the range goes up to the end of the tuple.</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t1=(1,2,3,4,5,6) </a:t>
                      </a:r>
                      <a:endParaRPr sz="1200"/>
                    </a:p>
                    <a:p>
                      <a:pPr indent="0" lvl="0" marL="0" rtl="0" algn="l">
                        <a:spcBef>
                          <a:spcPts val="0"/>
                        </a:spcBef>
                        <a:spcAft>
                          <a:spcPts val="0"/>
                        </a:spcAft>
                        <a:buNone/>
                      </a:pPr>
                      <a:r>
                        <a:rPr lang="en" sz="1200"/>
                        <a:t>t1[1:3] #(2, 3)                   </a:t>
                      </a:r>
                      <a:endParaRPr sz="1200"/>
                    </a:p>
                    <a:p>
                      <a:pPr indent="0" lvl="0" marL="0" rtl="0" algn="l">
                        <a:spcBef>
                          <a:spcPts val="0"/>
                        </a:spcBef>
                        <a:spcAft>
                          <a:spcPts val="0"/>
                        </a:spcAft>
                        <a:buNone/>
                      </a:pPr>
                      <a:r>
                        <a:rPr lang="en" sz="1200"/>
                        <a:t>t1[3:]  #(4, 5, 6)                </a:t>
                      </a:r>
                      <a:endParaRPr sz="1200"/>
                    </a:p>
                    <a:p>
                      <a:pPr indent="0" lvl="0" marL="0" rtl="0" algn="l">
                        <a:spcBef>
                          <a:spcPts val="0"/>
                        </a:spcBef>
                        <a:spcAft>
                          <a:spcPts val="0"/>
                        </a:spcAft>
                        <a:buNone/>
                      </a:pPr>
                      <a:r>
                        <a:rPr lang="en" sz="1200"/>
                        <a:t>t1[:3]  #(1, 2, 3)</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Simulation [12]</a:t>
            </a:r>
            <a:endParaRPr b="1"/>
          </a:p>
        </p:txBody>
      </p:sp>
      <p:sp>
        <p:nvSpPr>
          <p:cNvPr id="384" name="Google Shape;384;p63"/>
          <p:cNvSpPr txBox="1"/>
          <p:nvPr>
            <p:ph idx="1" type="body"/>
          </p:nvPr>
        </p:nvSpPr>
        <p:spPr>
          <a:xfrm>
            <a:off x="311700" y="1152475"/>
            <a:ext cx="3611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Simulation Day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SimulationDay03-12_JTB.py</a:t>
            </a:r>
            <a:endParaRPr b="1">
              <a:solidFill>
                <a:srgbClr val="000000"/>
              </a:solidFill>
            </a:endParaRPr>
          </a:p>
        </p:txBody>
      </p:sp>
      <p:pic>
        <p:nvPicPr>
          <p:cNvPr id="385" name="Google Shape;385;p63"/>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386" name="Google Shape;386;p63"/>
          <p:cNvPicPr preferRelativeResize="0"/>
          <p:nvPr/>
        </p:nvPicPr>
        <p:blipFill rotWithShape="1">
          <a:blip r:embed="rId4">
            <a:alphaModFix/>
          </a:blip>
          <a:srcRect b="0" l="0" r="0" t="0"/>
          <a:stretch/>
        </p:blipFill>
        <p:spPr>
          <a:xfrm>
            <a:off x="3986175" y="752469"/>
            <a:ext cx="4762500" cy="3762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 if, elif, else Conditions</a:t>
            </a:r>
            <a:endParaRPr b="1"/>
          </a:p>
        </p:txBody>
      </p:sp>
      <p:sp>
        <p:nvSpPr>
          <p:cNvPr id="127" name="Google Shape;127;p28"/>
          <p:cNvSpPr txBox="1"/>
          <p:nvPr>
            <p:ph idx="1" type="body"/>
          </p:nvPr>
        </p:nvSpPr>
        <p:spPr>
          <a:xfrm>
            <a:off x="311700" y="1231700"/>
            <a:ext cx="8520600" cy="3311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Char char="●"/>
            </a:pPr>
            <a:r>
              <a:rPr lang="en">
                <a:solidFill>
                  <a:srgbClr val="000000"/>
                </a:solidFill>
              </a:rPr>
              <a:t>To end the block, decrease the indentation.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Subsequent statements after the block will be executed out of the if condition.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If Syntax:</a:t>
            </a:r>
            <a:endParaRPr>
              <a:solidFill>
                <a:srgbClr val="000000"/>
              </a:solidFill>
            </a:endParaRPr>
          </a:p>
          <a:p>
            <a:pPr indent="0" lvl="0" marL="0" rtl="0" algn="l">
              <a:spcBef>
                <a:spcPts val="1200"/>
              </a:spcBef>
              <a:spcAft>
                <a:spcPts val="0"/>
              </a:spcAft>
              <a:buNone/>
            </a:pPr>
            <a:r>
              <a:rPr b="1" i="1" lang="en">
                <a:solidFill>
                  <a:srgbClr val="000000"/>
                </a:solidFill>
              </a:rPr>
              <a:t>		if [boolean expression]:</a:t>
            </a:r>
            <a:endParaRPr b="1" i="1">
              <a:solidFill>
                <a:srgbClr val="000000"/>
              </a:solidFill>
            </a:endParaRPr>
          </a:p>
          <a:p>
            <a:pPr indent="0" lvl="0" marL="0" rtl="0" algn="l">
              <a:spcBef>
                <a:spcPts val="1200"/>
              </a:spcBef>
              <a:spcAft>
                <a:spcPts val="0"/>
              </a:spcAft>
              <a:buNone/>
            </a:pPr>
            <a:r>
              <a:rPr b="1" i="1" lang="en">
                <a:solidFill>
                  <a:srgbClr val="000000"/>
                </a:solidFill>
              </a:rPr>
              <a:t>			statement1</a:t>
            </a:r>
            <a:endParaRPr b="1" i="1">
              <a:solidFill>
                <a:srgbClr val="000000"/>
              </a:solidFill>
            </a:endParaRPr>
          </a:p>
          <a:p>
            <a:pPr indent="0" lvl="0" marL="0" rtl="0" algn="l">
              <a:spcBef>
                <a:spcPts val="1200"/>
              </a:spcBef>
              <a:spcAft>
                <a:spcPts val="0"/>
              </a:spcAft>
              <a:buNone/>
            </a:pPr>
            <a:r>
              <a:rPr b="1" i="1" lang="en">
                <a:solidFill>
                  <a:srgbClr val="000000"/>
                </a:solidFill>
              </a:rPr>
              <a:t>			statement2</a:t>
            </a:r>
            <a:endParaRPr b="1" i="1">
              <a:solidFill>
                <a:srgbClr val="000000"/>
              </a:solidFill>
            </a:endParaRPr>
          </a:p>
          <a:p>
            <a:pPr indent="0" lvl="0" marL="0" rtl="0" algn="l">
              <a:spcBef>
                <a:spcPts val="1200"/>
              </a:spcBef>
              <a:spcAft>
                <a:spcPts val="0"/>
              </a:spcAft>
              <a:buNone/>
            </a:pPr>
            <a:r>
              <a:rPr b="1" i="1" lang="en">
                <a:solidFill>
                  <a:srgbClr val="000000"/>
                </a:solidFill>
              </a:rPr>
              <a:t>			…..</a:t>
            </a:r>
            <a:endParaRPr b="1" i="1">
              <a:solidFill>
                <a:srgbClr val="000000"/>
              </a:solidFill>
            </a:endParaRPr>
          </a:p>
          <a:p>
            <a:pPr indent="0" lvl="0" marL="0" rtl="0" algn="l">
              <a:spcBef>
                <a:spcPts val="1200"/>
              </a:spcBef>
              <a:spcAft>
                <a:spcPts val="1200"/>
              </a:spcAft>
              <a:buNone/>
            </a:pPr>
            <a:r>
              <a:rPr b="1" i="1" lang="en">
                <a:solidFill>
                  <a:srgbClr val="000000"/>
                </a:solidFill>
              </a:rPr>
              <a:t>			statementN</a:t>
            </a:r>
            <a:endParaRPr b="1" i="1">
              <a:solidFill>
                <a:srgbClr val="000000"/>
              </a:solidFill>
            </a:endParaRPr>
          </a:p>
        </p:txBody>
      </p:sp>
      <p:pic>
        <p:nvPicPr>
          <p:cNvPr id="128" name="Google Shape;128;p28"/>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129" name="Google Shape;129;p28"/>
          <p:cNvPicPr preferRelativeResize="0"/>
          <p:nvPr/>
        </p:nvPicPr>
        <p:blipFill>
          <a:blip r:embed="rId4">
            <a:alphaModFix/>
          </a:blip>
          <a:stretch>
            <a:fillRect/>
          </a:stretch>
        </p:blipFill>
        <p:spPr>
          <a:xfrm>
            <a:off x="3995880" y="2347400"/>
            <a:ext cx="4919520" cy="2119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64"/>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392" name="Google Shape;392;p64"/>
          <p:cNvPicPr preferRelativeResize="0"/>
          <p:nvPr/>
        </p:nvPicPr>
        <p:blipFill>
          <a:blip r:embed="rId4">
            <a:alphaModFix/>
          </a:blip>
          <a:stretch>
            <a:fillRect/>
          </a:stretch>
        </p:blipFill>
        <p:spPr>
          <a:xfrm>
            <a:off x="3174400" y="284326"/>
            <a:ext cx="5817200" cy="4360725"/>
          </a:xfrm>
          <a:prstGeom prst="rect">
            <a:avLst/>
          </a:prstGeom>
          <a:noFill/>
          <a:ln>
            <a:noFill/>
          </a:ln>
        </p:spPr>
      </p:pic>
      <p:sp>
        <p:nvSpPr>
          <p:cNvPr id="393" name="Google Shape;393;p64"/>
          <p:cNvSpPr txBox="1"/>
          <p:nvPr>
            <p:ph type="title"/>
          </p:nvPr>
        </p:nvSpPr>
        <p:spPr>
          <a:xfrm>
            <a:off x="350475" y="710775"/>
            <a:ext cx="3462000" cy="120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Let’s work on the problem set!!!</a:t>
            </a:r>
            <a:endParaRPr b="1"/>
          </a:p>
        </p:txBody>
      </p:sp>
      <p:sp>
        <p:nvSpPr>
          <p:cNvPr id="394" name="Google Shape;394;p64"/>
          <p:cNvSpPr txBox="1"/>
          <p:nvPr>
            <p:ph idx="1" type="body"/>
          </p:nvPr>
        </p:nvSpPr>
        <p:spPr>
          <a:xfrm>
            <a:off x="350475" y="2326200"/>
            <a:ext cx="3229200" cy="155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Problem Set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PS12_JTB.py</a:t>
            </a:r>
            <a:endParaRPr b="1">
              <a:solidFill>
                <a:srgbClr val="00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Trainer’s Tips 06:</a:t>
            </a:r>
            <a:endParaRPr b="1"/>
          </a:p>
        </p:txBody>
      </p:sp>
      <p:sp>
        <p:nvSpPr>
          <p:cNvPr id="400" name="Google Shape;400;p65"/>
          <p:cNvSpPr txBox="1"/>
          <p:nvPr>
            <p:ph idx="1" type="body"/>
          </p:nvPr>
        </p:nvSpPr>
        <p:spPr>
          <a:xfrm>
            <a:off x="733050" y="1262425"/>
            <a:ext cx="4105200" cy="34164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2300">
                <a:solidFill>
                  <a:srgbClr val="000000"/>
                </a:solidFill>
              </a:rPr>
              <a:t>TIMED DELIVERY</a:t>
            </a:r>
            <a:endParaRPr b="1" sz="2300">
              <a:solidFill>
                <a:srgbClr val="000000"/>
              </a:solidFill>
            </a:endParaRPr>
          </a:p>
          <a:p>
            <a:pPr indent="0" lvl="0" marL="0" rtl="0" algn="l">
              <a:spcBef>
                <a:spcPts val="1200"/>
              </a:spcBef>
              <a:spcAft>
                <a:spcPts val="1200"/>
              </a:spcAft>
              <a:buNone/>
            </a:pPr>
            <a:r>
              <a:rPr lang="en">
                <a:solidFill>
                  <a:srgbClr val="000000"/>
                </a:solidFill>
              </a:rPr>
              <a:t>As a trainer, you should structure the content or course curriculum in a way that ensures topics, exercises, or modules are presented within a predetermined time-frame. This approach is about carefully planning and scheduling the distribution of the learning materials, exercises, and practical sessions throughout the training duration.</a:t>
            </a:r>
            <a:endParaRPr>
              <a:solidFill>
                <a:srgbClr val="000000"/>
              </a:solidFill>
            </a:endParaRPr>
          </a:p>
        </p:txBody>
      </p:sp>
      <p:pic>
        <p:nvPicPr>
          <p:cNvPr id="401" name="Google Shape;401;p65"/>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402" name="Google Shape;402;p65"/>
          <p:cNvPicPr preferRelativeResize="0"/>
          <p:nvPr/>
        </p:nvPicPr>
        <p:blipFill>
          <a:blip r:embed="rId4">
            <a:alphaModFix/>
          </a:blip>
          <a:stretch>
            <a:fillRect/>
          </a:stretch>
        </p:blipFill>
        <p:spPr>
          <a:xfrm>
            <a:off x="4990650" y="1170125"/>
            <a:ext cx="4000950" cy="287268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Sources:</a:t>
            </a:r>
            <a:endParaRPr b="1"/>
          </a:p>
        </p:txBody>
      </p:sp>
      <p:sp>
        <p:nvSpPr>
          <p:cNvPr id="408" name="Google Shape;408;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Clr>
                <a:schemeClr val="dk1"/>
              </a:buClr>
              <a:buSzPct val="100000"/>
              <a:buChar char="●"/>
            </a:pPr>
            <a:r>
              <a:rPr lang="en">
                <a:solidFill>
                  <a:schemeClr val="dk1"/>
                </a:solidFill>
                <a:uFill>
                  <a:noFill/>
                </a:uFill>
                <a:hlinkClick r:id="rId3">
                  <a:extLst>
                    <a:ext uri="{A12FA001-AC4F-418D-AE19-62706E023703}">
                      <ahyp:hlinkClr val="tx"/>
                    </a:ext>
                  </a:extLst>
                </a:hlinkClick>
              </a:rPr>
              <a:t>https://www.python.org/downloads/</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4">
                  <a:extLst>
                    <a:ext uri="{A12FA001-AC4F-418D-AE19-62706E023703}">
                      <ahyp:hlinkClr val="tx"/>
                    </a:ext>
                  </a:extLst>
                </a:hlinkClick>
              </a:rPr>
              <a:t>https://youtu.be/i-MuSAwgwCU</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5">
                  <a:extLst>
                    <a:ext uri="{A12FA001-AC4F-418D-AE19-62706E023703}">
                      <ahyp:hlinkClr val="tx"/>
                    </a:ext>
                  </a:extLst>
                </a:hlinkClick>
              </a:rPr>
              <a:t>https://classroom.google.com/c/NTE5NzI3NDA3NTU1/m/NjA4MjI3MDEwMTc5/details</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6">
                  <a:extLst>
                    <a:ext uri="{A12FA001-AC4F-418D-AE19-62706E023703}">
                      <ahyp:hlinkClr val="tx"/>
                    </a:ext>
                  </a:extLst>
                </a:hlinkClick>
              </a:rPr>
              <a:t>https://youtu.be/VC13MkENVoY</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7">
                  <a:extLst>
                    <a:ext uri="{A12FA001-AC4F-418D-AE19-62706E023703}">
                      <ahyp:hlinkClr val="tx"/>
                    </a:ext>
                  </a:extLst>
                </a:hlinkClick>
              </a:rPr>
              <a:t>https://youtu.be/GenKovl05YU</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8">
                  <a:extLst>
                    <a:ext uri="{A12FA001-AC4F-418D-AE19-62706E023703}">
                      <ahyp:hlinkClr val="tx"/>
                    </a:ext>
                  </a:extLst>
                </a:hlinkClick>
              </a:rPr>
              <a:t>https://youtu.be/riL_xn6BKD8</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9">
                  <a:extLst>
                    <a:ext uri="{A12FA001-AC4F-418D-AE19-62706E023703}">
                      <ahyp:hlinkClr val="tx"/>
                    </a:ext>
                  </a:extLst>
                </a:hlinkClick>
              </a:rPr>
              <a:t>https://youtu.be/_uQrJ0TkZlc</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10">
                  <a:extLst>
                    <a:ext uri="{A12FA001-AC4F-418D-AE19-62706E023703}">
                      <ahyp:hlinkClr val="tx"/>
                    </a:ext>
                  </a:extLst>
                </a:hlinkClick>
              </a:rPr>
              <a:t>https://docs.python.org/3/tutorial/index.html</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11">
                  <a:extLst>
                    <a:ext uri="{A12FA001-AC4F-418D-AE19-62706E023703}">
                      <ahyp:hlinkClr val="tx"/>
                    </a:ext>
                  </a:extLst>
                </a:hlinkClick>
              </a:rPr>
              <a:t>https://www.pythontutorial.net/</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rPr>
              <a:t>https://www.programiz.com/python-programming</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12">
                  <a:extLst>
                    <a:ext uri="{A12FA001-AC4F-418D-AE19-62706E023703}">
                      <ahyp:hlinkClr val="tx"/>
                    </a:ext>
                  </a:extLst>
                </a:hlinkClick>
              </a:rPr>
              <a:t>https://www.tutorialsteacher.com/python</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13">
                  <a:extLst>
                    <a:ext uri="{A12FA001-AC4F-418D-AE19-62706E023703}">
                      <ahyp:hlinkClr val="tx"/>
                    </a:ext>
                  </a:extLst>
                </a:hlinkClick>
              </a:rPr>
              <a:t>https://www.tutorialspoint.com/python/index.htm</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14">
                  <a:extLst>
                    <a:ext uri="{A12FA001-AC4F-418D-AE19-62706E023703}">
                      <ahyp:hlinkClr val="tx"/>
                    </a:ext>
                  </a:extLst>
                </a:hlinkClick>
              </a:rPr>
              <a:t>https://www.w3schools.com/python/</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15">
                  <a:extLst>
                    <a:ext uri="{A12FA001-AC4F-418D-AE19-62706E023703}">
                      <ahyp:hlinkClr val="tx"/>
                    </a:ext>
                  </a:extLst>
                </a:hlinkClick>
              </a:rPr>
              <a:t>https://www.onlinegdb.com/</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rPr>
              <a:t>https://intellipaat.com/blog/tutorial/python-tutorial/?US</a:t>
            </a:r>
            <a:endParaRPr>
              <a:solidFill>
                <a:schemeClr val="dk1"/>
              </a:solidFill>
            </a:endParaRPr>
          </a:p>
        </p:txBody>
      </p:sp>
      <p:pic>
        <p:nvPicPr>
          <p:cNvPr id="409" name="Google Shape;409;p66"/>
          <p:cNvPicPr preferRelativeResize="0"/>
          <p:nvPr/>
        </p:nvPicPr>
        <p:blipFill>
          <a:blip r:embed="rId16">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67"/>
          <p:cNvPicPr preferRelativeResize="0"/>
          <p:nvPr/>
        </p:nvPicPr>
        <p:blipFill>
          <a:blip r:embed="rId3">
            <a:alphaModFix/>
          </a:blip>
          <a:stretch>
            <a:fillRect/>
          </a:stretch>
        </p:blipFill>
        <p:spPr>
          <a:xfrm>
            <a:off x="7906375" y="4772650"/>
            <a:ext cx="1250351" cy="385125"/>
          </a:xfrm>
          <a:prstGeom prst="rect">
            <a:avLst/>
          </a:prstGeom>
          <a:noFill/>
          <a:ln>
            <a:noFill/>
          </a:ln>
        </p:spPr>
      </p:pic>
      <p:sp>
        <p:nvSpPr>
          <p:cNvPr id="415" name="Google Shape;415;p67"/>
          <p:cNvSpPr txBox="1"/>
          <p:nvPr>
            <p:ph type="title"/>
          </p:nvPr>
        </p:nvSpPr>
        <p:spPr>
          <a:xfrm>
            <a:off x="580425" y="1960325"/>
            <a:ext cx="3113100" cy="68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Thank you…</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 if, elif, else Conditions</a:t>
            </a:r>
            <a:endParaRPr b="1"/>
          </a:p>
        </p:txBody>
      </p:sp>
      <p:sp>
        <p:nvSpPr>
          <p:cNvPr id="135" name="Google Shape;135;p29"/>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Along with the if statement, the else condition can be optionally used to define an alternate block of statements to be executed if the boolean expression in the if condition evaluates to False.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indented block starts after the : symbol, after the boolean expression.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It will get executed when the condition is True.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There is another block that should be executed when the if condition is False.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Complete the if block by a backspace and write else, put add the : symbol in front of the new block to begin it, and add the required statements in the block.</a:t>
            </a:r>
            <a:endParaRPr>
              <a:solidFill>
                <a:srgbClr val="000000"/>
              </a:solidFill>
            </a:endParaRPr>
          </a:p>
        </p:txBody>
      </p:sp>
      <p:pic>
        <p:nvPicPr>
          <p:cNvPr id="136" name="Google Shape;136;p29"/>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 if, elif, else Conditions</a:t>
            </a:r>
            <a:endParaRPr b="1"/>
          </a:p>
        </p:txBody>
      </p:sp>
      <p:sp>
        <p:nvSpPr>
          <p:cNvPr id="142" name="Google Shape;142;p30"/>
          <p:cNvSpPr txBox="1"/>
          <p:nvPr>
            <p:ph idx="1" type="body"/>
          </p:nvPr>
        </p:nvSpPr>
        <p:spPr>
          <a:xfrm>
            <a:off x="311700" y="1231700"/>
            <a:ext cx="8520600" cy="33114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Clr>
                <a:srgbClr val="000000"/>
              </a:buClr>
              <a:buSzPct val="100000"/>
              <a:buChar char="●"/>
            </a:pPr>
            <a:r>
              <a:rPr lang="en">
                <a:solidFill>
                  <a:srgbClr val="000000"/>
                </a:solidFill>
              </a:rPr>
              <a:t>else Syntax:</a:t>
            </a:r>
            <a:endParaRPr>
              <a:solidFill>
                <a:srgbClr val="000000"/>
              </a:solidFill>
            </a:endParaRPr>
          </a:p>
          <a:p>
            <a:pPr indent="0" lvl="0" marL="0" rtl="0" algn="l">
              <a:spcBef>
                <a:spcPts val="1200"/>
              </a:spcBef>
              <a:spcAft>
                <a:spcPts val="0"/>
              </a:spcAft>
              <a:buNone/>
            </a:pPr>
            <a:r>
              <a:rPr b="1" i="1" lang="en">
                <a:solidFill>
                  <a:srgbClr val="000000"/>
                </a:solidFill>
              </a:rPr>
              <a:t>		if [boolean expression]:</a:t>
            </a:r>
            <a:endParaRPr b="1" i="1">
              <a:solidFill>
                <a:srgbClr val="000000"/>
              </a:solidFill>
            </a:endParaRPr>
          </a:p>
          <a:p>
            <a:pPr indent="0" lvl="0" marL="0" rtl="0" algn="l">
              <a:spcBef>
                <a:spcPts val="1200"/>
              </a:spcBef>
              <a:spcAft>
                <a:spcPts val="0"/>
              </a:spcAft>
              <a:buNone/>
            </a:pPr>
            <a:r>
              <a:rPr b="1" i="1" lang="en">
                <a:solidFill>
                  <a:srgbClr val="000000"/>
                </a:solidFill>
              </a:rPr>
              <a:t>			statement1</a:t>
            </a:r>
            <a:endParaRPr b="1" i="1">
              <a:solidFill>
                <a:srgbClr val="000000"/>
              </a:solidFill>
            </a:endParaRPr>
          </a:p>
          <a:p>
            <a:pPr indent="0" lvl="0" marL="0" rtl="0" algn="l">
              <a:spcBef>
                <a:spcPts val="1200"/>
              </a:spcBef>
              <a:spcAft>
                <a:spcPts val="0"/>
              </a:spcAft>
              <a:buNone/>
            </a:pPr>
            <a:r>
              <a:rPr b="1" i="1" lang="en">
                <a:solidFill>
                  <a:srgbClr val="000000"/>
                </a:solidFill>
              </a:rPr>
              <a:t>			…..</a:t>
            </a:r>
            <a:endParaRPr b="1" i="1">
              <a:solidFill>
                <a:srgbClr val="000000"/>
              </a:solidFill>
            </a:endParaRPr>
          </a:p>
          <a:p>
            <a:pPr indent="0" lvl="0" marL="0" rtl="0" algn="l">
              <a:spcBef>
                <a:spcPts val="1200"/>
              </a:spcBef>
              <a:spcAft>
                <a:spcPts val="0"/>
              </a:spcAft>
              <a:buNone/>
            </a:pPr>
            <a:r>
              <a:rPr b="1" i="1" lang="en">
                <a:solidFill>
                  <a:srgbClr val="000000"/>
                </a:solidFill>
              </a:rPr>
              <a:t>			statementN</a:t>
            </a:r>
            <a:endParaRPr b="1" i="1">
              <a:solidFill>
                <a:srgbClr val="000000"/>
              </a:solidFill>
            </a:endParaRPr>
          </a:p>
          <a:p>
            <a:pPr indent="0" lvl="0" marL="0" rtl="0" algn="l">
              <a:spcBef>
                <a:spcPts val="1200"/>
              </a:spcBef>
              <a:spcAft>
                <a:spcPts val="0"/>
              </a:spcAft>
              <a:buNone/>
            </a:pPr>
            <a:r>
              <a:rPr b="1" i="1" lang="en">
                <a:solidFill>
                  <a:srgbClr val="000000"/>
                </a:solidFill>
              </a:rPr>
              <a:t>		else:</a:t>
            </a:r>
            <a:endParaRPr b="1" i="1">
              <a:solidFill>
                <a:srgbClr val="000000"/>
              </a:solidFill>
            </a:endParaRPr>
          </a:p>
          <a:p>
            <a:pPr indent="0" lvl="0" marL="0" rtl="0" algn="l">
              <a:spcBef>
                <a:spcPts val="1200"/>
              </a:spcBef>
              <a:spcAft>
                <a:spcPts val="0"/>
              </a:spcAft>
              <a:buNone/>
            </a:pPr>
            <a:r>
              <a:rPr b="1" i="1" lang="en">
                <a:solidFill>
                  <a:srgbClr val="000000"/>
                </a:solidFill>
              </a:rPr>
              <a:t>			statement1</a:t>
            </a:r>
            <a:endParaRPr b="1" i="1">
              <a:solidFill>
                <a:srgbClr val="000000"/>
              </a:solidFill>
            </a:endParaRPr>
          </a:p>
          <a:p>
            <a:pPr indent="0" lvl="0" marL="0" rtl="0" algn="l">
              <a:spcBef>
                <a:spcPts val="1200"/>
              </a:spcBef>
              <a:spcAft>
                <a:spcPts val="0"/>
              </a:spcAft>
              <a:buNone/>
            </a:pPr>
            <a:r>
              <a:rPr b="1" i="1" lang="en">
                <a:solidFill>
                  <a:srgbClr val="000000"/>
                </a:solidFill>
              </a:rPr>
              <a:t>			…..</a:t>
            </a:r>
            <a:endParaRPr b="1" i="1">
              <a:solidFill>
                <a:srgbClr val="000000"/>
              </a:solidFill>
            </a:endParaRPr>
          </a:p>
          <a:p>
            <a:pPr indent="0" lvl="0" marL="0" rtl="0" algn="l">
              <a:spcBef>
                <a:spcPts val="1200"/>
              </a:spcBef>
              <a:spcAft>
                <a:spcPts val="1200"/>
              </a:spcAft>
              <a:buNone/>
            </a:pPr>
            <a:r>
              <a:rPr b="1" i="1" lang="en">
                <a:solidFill>
                  <a:srgbClr val="000000"/>
                </a:solidFill>
              </a:rPr>
              <a:t>			statementN			</a:t>
            </a:r>
            <a:endParaRPr b="1" i="1">
              <a:solidFill>
                <a:srgbClr val="000000"/>
              </a:solidFill>
            </a:endParaRPr>
          </a:p>
        </p:txBody>
      </p:sp>
      <p:pic>
        <p:nvPicPr>
          <p:cNvPr id="143" name="Google Shape;143;p30"/>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144" name="Google Shape;144;p30"/>
          <p:cNvPicPr preferRelativeResize="0"/>
          <p:nvPr/>
        </p:nvPicPr>
        <p:blipFill>
          <a:blip r:embed="rId4">
            <a:alphaModFix/>
          </a:blip>
          <a:stretch>
            <a:fillRect/>
          </a:stretch>
        </p:blipFill>
        <p:spPr>
          <a:xfrm>
            <a:off x="4067400" y="1446350"/>
            <a:ext cx="5023050" cy="28589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 if, elif, else Conditions</a:t>
            </a:r>
            <a:endParaRPr b="1"/>
          </a:p>
        </p:txBody>
      </p:sp>
      <p:sp>
        <p:nvSpPr>
          <p:cNvPr id="150" name="Google Shape;150;p31"/>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The elif condition is used to include multiple conditional expressions after the if condition or between the if and else conditions.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elif block is executed if the specified condition evaluates to True.</a:t>
            </a:r>
            <a:endParaRPr>
              <a:solidFill>
                <a:srgbClr val="000000"/>
              </a:solidFill>
            </a:endParaRPr>
          </a:p>
        </p:txBody>
      </p:sp>
      <p:pic>
        <p:nvPicPr>
          <p:cNvPr id="151" name="Google Shape;151;p31"/>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 if, elif, else Conditions</a:t>
            </a:r>
            <a:endParaRPr b="1"/>
          </a:p>
        </p:txBody>
      </p:sp>
      <p:sp>
        <p:nvSpPr>
          <p:cNvPr id="157" name="Google Shape;157;p32"/>
          <p:cNvSpPr txBox="1"/>
          <p:nvPr>
            <p:ph idx="1" type="body"/>
          </p:nvPr>
        </p:nvSpPr>
        <p:spPr>
          <a:xfrm>
            <a:off x="311700" y="1231700"/>
            <a:ext cx="3025500" cy="3311400"/>
          </a:xfrm>
          <a:prstGeom prst="rect">
            <a:avLst/>
          </a:prstGeom>
        </p:spPr>
        <p:txBody>
          <a:bodyPr anchorCtr="0" anchor="t" bIns="91425" lIns="91425" spcFirstLastPara="1" rIns="91425" wrap="square" tIns="91425">
            <a:normAutofit fontScale="70000" lnSpcReduction="10000"/>
          </a:bodyPr>
          <a:lstStyle/>
          <a:p>
            <a:pPr indent="-308610" lvl="0" marL="457200" rtl="0" algn="l">
              <a:spcBef>
                <a:spcPts val="0"/>
              </a:spcBef>
              <a:spcAft>
                <a:spcPts val="0"/>
              </a:spcAft>
              <a:buClr>
                <a:srgbClr val="000000"/>
              </a:buClr>
              <a:buSzPct val="100000"/>
              <a:buChar char="●"/>
            </a:pPr>
            <a:r>
              <a:rPr lang="en">
                <a:solidFill>
                  <a:srgbClr val="000000"/>
                </a:solidFill>
              </a:rPr>
              <a:t>elif Syntax:</a:t>
            </a:r>
            <a:endParaRPr>
              <a:solidFill>
                <a:srgbClr val="000000"/>
              </a:solidFill>
            </a:endParaRPr>
          </a:p>
          <a:p>
            <a:pPr indent="0" lvl="0" marL="0" rtl="0" algn="l">
              <a:spcBef>
                <a:spcPts val="1200"/>
              </a:spcBef>
              <a:spcAft>
                <a:spcPts val="0"/>
              </a:spcAft>
              <a:buNone/>
            </a:pPr>
            <a:r>
              <a:rPr b="1" i="1" lang="en">
                <a:solidFill>
                  <a:srgbClr val="000000"/>
                </a:solidFill>
              </a:rPr>
              <a:t>		if [boolean expression]:</a:t>
            </a:r>
            <a:endParaRPr b="1" i="1">
              <a:solidFill>
                <a:srgbClr val="000000"/>
              </a:solidFill>
            </a:endParaRPr>
          </a:p>
          <a:p>
            <a:pPr indent="0" lvl="0" marL="0" rtl="0" algn="l">
              <a:spcBef>
                <a:spcPts val="1200"/>
              </a:spcBef>
              <a:spcAft>
                <a:spcPts val="0"/>
              </a:spcAft>
              <a:buNone/>
            </a:pPr>
            <a:r>
              <a:rPr b="1" i="1" lang="en">
                <a:solidFill>
                  <a:srgbClr val="000000"/>
                </a:solidFill>
              </a:rPr>
              <a:t>			[statements]</a:t>
            </a:r>
            <a:endParaRPr b="1" i="1">
              <a:solidFill>
                <a:srgbClr val="000000"/>
              </a:solidFill>
            </a:endParaRPr>
          </a:p>
          <a:p>
            <a:pPr indent="0" lvl="0" marL="0" rtl="0" algn="l">
              <a:spcBef>
                <a:spcPts val="1200"/>
              </a:spcBef>
              <a:spcAft>
                <a:spcPts val="0"/>
              </a:spcAft>
              <a:buNone/>
            </a:pPr>
            <a:r>
              <a:rPr b="1" i="1" lang="en">
                <a:solidFill>
                  <a:srgbClr val="000000"/>
                </a:solidFill>
              </a:rPr>
              <a:t>		elif [boolean expression]:</a:t>
            </a:r>
            <a:endParaRPr b="1" i="1">
              <a:solidFill>
                <a:srgbClr val="000000"/>
              </a:solidFill>
            </a:endParaRPr>
          </a:p>
          <a:p>
            <a:pPr indent="0" lvl="0" marL="0" rtl="0" algn="l">
              <a:spcBef>
                <a:spcPts val="1200"/>
              </a:spcBef>
              <a:spcAft>
                <a:spcPts val="0"/>
              </a:spcAft>
              <a:buNone/>
            </a:pPr>
            <a:r>
              <a:rPr b="1" i="1" lang="en">
                <a:solidFill>
                  <a:srgbClr val="000000"/>
                </a:solidFill>
              </a:rPr>
              <a:t>			[statements]		</a:t>
            </a:r>
            <a:endParaRPr b="1" i="1">
              <a:solidFill>
                <a:srgbClr val="000000"/>
              </a:solidFill>
            </a:endParaRPr>
          </a:p>
          <a:p>
            <a:pPr indent="0" lvl="0" marL="0" rtl="0" algn="l">
              <a:spcBef>
                <a:spcPts val="1200"/>
              </a:spcBef>
              <a:spcAft>
                <a:spcPts val="0"/>
              </a:spcAft>
              <a:buNone/>
            </a:pPr>
            <a:r>
              <a:rPr b="1" i="1" lang="en">
                <a:solidFill>
                  <a:srgbClr val="000000"/>
                </a:solidFill>
              </a:rPr>
              <a:t>		elif [boolean expression]:</a:t>
            </a:r>
            <a:endParaRPr b="1" i="1">
              <a:solidFill>
                <a:srgbClr val="000000"/>
              </a:solidFill>
            </a:endParaRPr>
          </a:p>
          <a:p>
            <a:pPr indent="0" lvl="0" marL="0" rtl="0" algn="l">
              <a:spcBef>
                <a:spcPts val="1200"/>
              </a:spcBef>
              <a:spcAft>
                <a:spcPts val="0"/>
              </a:spcAft>
              <a:buNone/>
            </a:pPr>
            <a:r>
              <a:rPr b="1" i="1" lang="en">
                <a:solidFill>
                  <a:srgbClr val="000000"/>
                </a:solidFill>
              </a:rPr>
              <a:t>			[statements]		</a:t>
            </a:r>
            <a:endParaRPr b="1" i="1">
              <a:solidFill>
                <a:srgbClr val="000000"/>
              </a:solidFill>
            </a:endParaRPr>
          </a:p>
          <a:p>
            <a:pPr indent="0" lvl="0" marL="0" rtl="0" algn="l">
              <a:spcBef>
                <a:spcPts val="1200"/>
              </a:spcBef>
              <a:spcAft>
                <a:spcPts val="0"/>
              </a:spcAft>
              <a:buNone/>
            </a:pPr>
            <a:r>
              <a:rPr b="1" i="1" lang="en">
                <a:solidFill>
                  <a:srgbClr val="000000"/>
                </a:solidFill>
              </a:rPr>
              <a:t>		else:</a:t>
            </a:r>
            <a:endParaRPr b="1" i="1">
              <a:solidFill>
                <a:srgbClr val="000000"/>
              </a:solidFill>
            </a:endParaRPr>
          </a:p>
          <a:p>
            <a:pPr indent="0" lvl="0" marL="0" rtl="0" algn="l">
              <a:spcBef>
                <a:spcPts val="1200"/>
              </a:spcBef>
              <a:spcAft>
                <a:spcPts val="1200"/>
              </a:spcAft>
              <a:buNone/>
            </a:pPr>
            <a:r>
              <a:rPr b="1" i="1" lang="en">
                <a:solidFill>
                  <a:srgbClr val="000000"/>
                </a:solidFill>
              </a:rPr>
              <a:t>			[statements]		</a:t>
            </a:r>
            <a:endParaRPr b="1" i="1">
              <a:solidFill>
                <a:srgbClr val="000000"/>
              </a:solidFill>
            </a:endParaRPr>
          </a:p>
        </p:txBody>
      </p:sp>
      <p:pic>
        <p:nvPicPr>
          <p:cNvPr id="158" name="Google Shape;158;p32"/>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159" name="Google Shape;159;p32"/>
          <p:cNvPicPr preferRelativeResize="0"/>
          <p:nvPr/>
        </p:nvPicPr>
        <p:blipFill>
          <a:blip r:embed="rId4">
            <a:alphaModFix/>
          </a:blip>
          <a:stretch>
            <a:fillRect/>
          </a:stretch>
        </p:blipFill>
        <p:spPr>
          <a:xfrm>
            <a:off x="3337275" y="1335525"/>
            <a:ext cx="5806725" cy="2946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Nested if, elif, else Conditions</a:t>
            </a:r>
            <a:endParaRPr b="1"/>
          </a:p>
        </p:txBody>
      </p:sp>
      <p:sp>
        <p:nvSpPr>
          <p:cNvPr id="165" name="Google Shape;165;p33"/>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Python supports nested if, elif, and else condition.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inner condition must be with increased indentation than the outer condition, and all the statements under the one block should be with the same indentation.</a:t>
            </a:r>
            <a:endParaRPr>
              <a:solidFill>
                <a:srgbClr val="000000"/>
              </a:solidFill>
            </a:endParaRPr>
          </a:p>
        </p:txBody>
      </p:sp>
      <p:pic>
        <p:nvPicPr>
          <p:cNvPr id="166" name="Google Shape;166;p33"/>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